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8"/>
  </p:notesMasterIdLst>
  <p:sldIdLst>
    <p:sldId id="256" r:id="rId2"/>
    <p:sldId id="270" r:id="rId3"/>
    <p:sldId id="257" r:id="rId4"/>
    <p:sldId id="286" r:id="rId5"/>
    <p:sldId id="269" r:id="rId6"/>
    <p:sldId id="294" r:id="rId7"/>
    <p:sldId id="287" r:id="rId8"/>
    <p:sldId id="273" r:id="rId9"/>
    <p:sldId id="288" r:id="rId10"/>
    <p:sldId id="274" r:id="rId11"/>
    <p:sldId id="268" r:id="rId12"/>
    <p:sldId id="289" r:id="rId13"/>
    <p:sldId id="290" r:id="rId14"/>
    <p:sldId id="291" r:id="rId15"/>
    <p:sldId id="292" r:id="rId16"/>
    <p:sldId id="293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06233-0188-4C05-9FD6-4BF7F28918FD}" type="datetimeFigureOut">
              <a:rPr lang="it-IT" smtClean="0"/>
              <a:t>26/05/2023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38328-A0E7-4DD8-92AA-2C4E4E4C99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2970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5/26/2023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5155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9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7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9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2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65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7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5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9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1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9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5/26/2023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2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88" r:id="rId4"/>
    <p:sldLayoutId id="2147483689" r:id="rId5"/>
    <p:sldLayoutId id="2147483694" r:id="rId6"/>
    <p:sldLayoutId id="2147483690" r:id="rId7"/>
    <p:sldLayoutId id="2147483691" r:id="rId8"/>
    <p:sldLayoutId id="2147483692" r:id="rId9"/>
    <p:sldLayoutId id="2147483693" r:id="rId10"/>
    <p:sldLayoutId id="2147483695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48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E59784-DF5A-F70B-55BE-EF0E5CDDA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111"/>
          <a:stretch/>
        </p:blipFill>
        <p:spPr>
          <a:xfrm>
            <a:off x="694573" y="0"/>
            <a:ext cx="10674096" cy="343294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B1EE5A7-137C-AAE7-8DAE-92C9984BF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" y="5909444"/>
            <a:ext cx="17842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B42A2C3-22DB-FD70-212A-AC5B75647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6" y="5757044"/>
            <a:ext cx="18383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F8A3D6E7-7912-09A2-42D1-8661476E4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73" y="5757044"/>
            <a:ext cx="18383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9CD5E98-4C4E-DA3F-AB6E-5A087BBAF378}"/>
              </a:ext>
            </a:extLst>
          </p:cNvPr>
          <p:cNvSpPr txBox="1"/>
          <p:nvPr/>
        </p:nvSpPr>
        <p:spPr>
          <a:xfrm>
            <a:off x="953282" y="2980819"/>
            <a:ext cx="104153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b="1" i="1" dirty="0">
                <a:solidFill>
                  <a:srgbClr val="0070C1"/>
                </a:solidFill>
                <a:latin typeface="Arial-BoldItalicMT"/>
              </a:rPr>
              <a:t>Missione 6 PNRR</a:t>
            </a:r>
            <a:r>
              <a:rPr lang="it-IT" sz="3200" i="1" dirty="0">
                <a:solidFill>
                  <a:srgbClr val="0070C1"/>
                </a:solidFill>
                <a:latin typeface="Arial-BoldItalicMT"/>
              </a:rPr>
              <a:t>: Case della comunità, Ospedali di comunità e Centrali operative</a:t>
            </a:r>
          </a:p>
          <a:p>
            <a:pPr algn="just"/>
            <a:endParaRPr lang="it-IT" sz="3200" i="1" dirty="0">
              <a:solidFill>
                <a:srgbClr val="0070C1"/>
              </a:solidFill>
              <a:latin typeface="Arial-BoldItalicMT"/>
            </a:endParaRPr>
          </a:p>
          <a:p>
            <a:pPr algn="just"/>
            <a:r>
              <a:rPr lang="it-IT" sz="2400" i="1" dirty="0">
                <a:solidFill>
                  <a:srgbClr val="0070C1"/>
                </a:solidFill>
                <a:latin typeface="Arial-BoldItalicMT"/>
              </a:rPr>
              <a:t>A cura di Valeria Fava - Cittadinanzattiva</a:t>
            </a:r>
          </a:p>
        </p:txBody>
      </p:sp>
    </p:spTree>
    <p:extLst>
      <p:ext uri="{BB962C8B-B14F-4D97-AF65-F5344CB8AC3E}">
        <p14:creationId xmlns:p14="http://schemas.microsoft.com/office/powerpoint/2010/main" val="782539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48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E59784-DF5A-F70B-55BE-EF0E5CDDA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111"/>
          <a:stretch/>
        </p:blipFill>
        <p:spPr>
          <a:xfrm>
            <a:off x="3941827" y="1733"/>
            <a:ext cx="4308346" cy="110057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BA0C43D-6710-BE58-FFE8-B0FD46D58D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7" t="40259" r="35121" b="15728"/>
          <a:stretch/>
        </p:blipFill>
        <p:spPr>
          <a:xfrm>
            <a:off x="393291" y="2139518"/>
            <a:ext cx="10399614" cy="440332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15C92FB-E9A4-0305-88CA-BDF609817C6C}"/>
              </a:ext>
            </a:extLst>
          </p:cNvPr>
          <p:cNvSpPr txBox="1"/>
          <p:nvPr/>
        </p:nvSpPr>
        <p:spPr>
          <a:xfrm>
            <a:off x="520619" y="901031"/>
            <a:ext cx="1014495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i="1" u="none" strike="noStrike" baseline="0" dirty="0">
                <a:solidFill>
                  <a:srgbClr val="0070C1"/>
                </a:solidFill>
                <a:latin typeface="Arial-BoldItalicMT"/>
              </a:rPr>
              <a:t>Centrale Operativa Territoriale</a:t>
            </a:r>
          </a:p>
          <a:p>
            <a:endParaRPr lang="it-IT" sz="1800" b="1" i="1" u="none" strike="noStrike" baseline="0" dirty="0">
              <a:solidFill>
                <a:srgbClr val="0070C1"/>
              </a:solidFill>
              <a:latin typeface="Arial-BoldItalicMT"/>
            </a:endParaRPr>
          </a:p>
          <a:p>
            <a:r>
              <a:rPr lang="it-IT" b="1" i="1" dirty="0">
                <a:solidFill>
                  <a:srgbClr val="0070C1"/>
                </a:solidFill>
                <a:latin typeface="Arial-BoldItalicMT"/>
              </a:rPr>
              <a:t>Verranno realizzate 600 centrali operative territoriali con i Fondi del PNRR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5712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48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E59784-DF5A-F70B-55BE-EF0E5CDDA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111"/>
          <a:stretch/>
        </p:blipFill>
        <p:spPr>
          <a:xfrm>
            <a:off x="3902107" y="100726"/>
            <a:ext cx="4025652" cy="11934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50D201B-14D5-2F7F-3A53-F4D826DEEE57}"/>
              </a:ext>
            </a:extLst>
          </p:cNvPr>
          <p:cNvSpPr txBox="1"/>
          <p:nvPr/>
        </p:nvSpPr>
        <p:spPr>
          <a:xfrm>
            <a:off x="410592" y="1184707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i="1" u="none" strike="noStrike" baseline="0" dirty="0">
                <a:solidFill>
                  <a:srgbClr val="0070C1"/>
                </a:solidFill>
                <a:latin typeface="Arial-BoldItalicMT"/>
              </a:rPr>
              <a:t>Centrale Operativa 116117</a:t>
            </a:r>
            <a:endParaRPr lang="it-IT" sz="32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8E4B2DE-9D26-3F32-0EA2-614438DFD520}"/>
              </a:ext>
            </a:extLst>
          </p:cNvPr>
          <p:cNvSpPr txBox="1"/>
          <p:nvPr/>
        </p:nvSpPr>
        <p:spPr>
          <a:xfrm>
            <a:off x="410592" y="2110001"/>
            <a:ext cx="106154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b="1" i="0" u="none" strike="noStrike" baseline="0" dirty="0">
                <a:solidFill>
                  <a:srgbClr val="0070C0"/>
                </a:solidFill>
                <a:latin typeface="ArialMT"/>
              </a:rPr>
              <a:t>Standard</a:t>
            </a:r>
          </a:p>
          <a:p>
            <a:pPr algn="just"/>
            <a:r>
              <a:rPr lang="it-IT" sz="1800" b="0" i="0" u="none" strike="noStrike" baseline="0" dirty="0">
                <a:solidFill>
                  <a:srgbClr val="000000"/>
                </a:solidFill>
                <a:latin typeface="ArialMT"/>
              </a:rPr>
              <a:t>Almeno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Arial-BoldMT"/>
              </a:rPr>
              <a:t>1 Centrale Operativa NEA 116117 ogni </a:t>
            </a:r>
            <a:r>
              <a:rPr lang="it-IT" sz="1800" b="1" i="0" u="none" strike="noStrike" baseline="0" dirty="0">
                <a:solidFill>
                  <a:srgbClr val="0C7BC1"/>
                </a:solidFill>
                <a:latin typeface="Arial-BoldMT"/>
              </a:rPr>
              <a:t>1-2 milioni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Arial-BoldMT"/>
              </a:rPr>
              <a:t>di abitanti o comunque a valenza regionale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MT"/>
              </a:rPr>
              <a:t>(se con popolazione inferiore allo standard), incrementabile sulla base della numerosità della popolazione.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Arial-BoldMT"/>
              </a:rPr>
              <a:t>La Centrale raccoglie le chiamate di uno o più distretti telefonici in funzione delle dimensioni dei distretti stessi e delle modalità organizzative delle Regioni/PA.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31B6EA9-99C4-E3D7-1A73-CE588F9758FC}"/>
              </a:ext>
            </a:extLst>
          </p:cNvPr>
          <p:cNvSpPr txBox="1"/>
          <p:nvPr/>
        </p:nvSpPr>
        <p:spPr>
          <a:xfrm>
            <a:off x="410592" y="4048668"/>
            <a:ext cx="106154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0070C0"/>
                </a:solidFill>
                <a:latin typeface="ArialMT"/>
              </a:rPr>
              <a:t>Modello organizzativo</a:t>
            </a:r>
          </a:p>
          <a:p>
            <a:pPr algn="just"/>
            <a:endParaRPr lang="it-IT" b="1" dirty="0">
              <a:solidFill>
                <a:srgbClr val="0070C0"/>
              </a:solidFill>
              <a:latin typeface="ArialMT"/>
            </a:endParaRPr>
          </a:p>
          <a:p>
            <a:pPr algn="just"/>
            <a:r>
              <a:rPr lang="it-IT" sz="1800" b="0" i="0" u="none" strike="noStrike" baseline="0" dirty="0">
                <a:solidFill>
                  <a:srgbClr val="000000"/>
                </a:solidFill>
                <a:latin typeface="ArialMT"/>
              </a:rPr>
              <a:t>La </a:t>
            </a:r>
            <a:r>
              <a:rPr lang="it-IT" sz="1800" b="1" i="0" u="none" strike="noStrike" baseline="0" dirty="0">
                <a:solidFill>
                  <a:srgbClr val="0C7BC1"/>
                </a:solidFill>
                <a:latin typeface="Arial-BoldMT"/>
              </a:rPr>
              <a:t>Centrale Operativa 116117 - sede del Numero Europeo Armonizzato per le cure mediche non urgenti -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Arial-BoldMT"/>
              </a:rPr>
              <a:t>offre un servizio telefonico gratuito alla popolazione attivo 24 ore su 24 e 7 giorni su 7 per tutte le prestazioni sanitarie e sociosanitarie a bassa intensità assistenziale.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0334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48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E59784-DF5A-F70B-55BE-EF0E5CDDA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111"/>
          <a:stretch/>
        </p:blipFill>
        <p:spPr>
          <a:xfrm>
            <a:off x="3633787" y="0"/>
            <a:ext cx="4252273" cy="12606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3D346AF-5536-8C6E-79E2-FB11015F21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8" t="33268" r="30607" b="25048"/>
          <a:stretch/>
        </p:blipFill>
        <p:spPr>
          <a:xfrm>
            <a:off x="523782" y="2272682"/>
            <a:ext cx="10182686" cy="385291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4F77F5F-4E8E-D2AE-72B0-06E115168B9E}"/>
              </a:ext>
            </a:extLst>
          </p:cNvPr>
          <p:cNvSpPr txBox="1"/>
          <p:nvPr/>
        </p:nvSpPr>
        <p:spPr>
          <a:xfrm>
            <a:off x="586527" y="1042057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i="1" u="none" strike="noStrike" baseline="0" dirty="0">
                <a:solidFill>
                  <a:srgbClr val="0070C1"/>
                </a:solidFill>
                <a:latin typeface="Arial-BoldItalicMT"/>
              </a:rPr>
              <a:t>Assistenza Domiciliare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073758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48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E59784-DF5A-F70B-55BE-EF0E5CDDA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111"/>
          <a:stretch/>
        </p:blipFill>
        <p:spPr>
          <a:xfrm>
            <a:off x="3734400" y="40551"/>
            <a:ext cx="4256473" cy="126187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8640A4D-53DC-5B49-E01B-2DDFEB7BD52D}"/>
              </a:ext>
            </a:extLst>
          </p:cNvPr>
          <p:cNvSpPr txBox="1"/>
          <p:nvPr/>
        </p:nvSpPr>
        <p:spPr>
          <a:xfrm>
            <a:off x="570390" y="1050588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i="1" u="none" strike="noStrike" baseline="0" dirty="0">
                <a:solidFill>
                  <a:srgbClr val="0070C1"/>
                </a:solidFill>
                <a:latin typeface="Arial-BoldItalicMT"/>
              </a:rPr>
              <a:t>Ospedale di Comunità</a:t>
            </a:r>
            <a:endParaRPr lang="it-IT" sz="32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511B182-ECFE-98B2-6DB4-B5C4E55A185E}"/>
              </a:ext>
            </a:extLst>
          </p:cNvPr>
          <p:cNvSpPr txBox="1"/>
          <p:nvPr/>
        </p:nvSpPr>
        <p:spPr>
          <a:xfrm>
            <a:off x="570390" y="2941936"/>
            <a:ext cx="1087292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b="1" i="0" u="none" strike="noStrike" baseline="0" dirty="0">
                <a:solidFill>
                  <a:srgbClr val="0C7BC2"/>
                </a:solidFill>
                <a:latin typeface="Arial-BoldMT"/>
              </a:rPr>
              <a:t>Definizione</a:t>
            </a:r>
          </a:p>
          <a:p>
            <a:pPr algn="just"/>
            <a:endParaRPr lang="it-IT" b="1" dirty="0">
              <a:solidFill>
                <a:srgbClr val="0C7BC2"/>
              </a:solidFill>
              <a:latin typeface="Arial-BoldMT"/>
            </a:endParaRPr>
          </a:p>
          <a:p>
            <a:pPr algn="just"/>
            <a:r>
              <a:rPr lang="it-IT" sz="1800" b="1" i="0" u="none" strike="noStrike" baseline="0" dirty="0">
                <a:solidFill>
                  <a:srgbClr val="0C7BC2"/>
                </a:solidFill>
                <a:latin typeface="Arial-BoldMT"/>
              </a:rPr>
              <a:t>L’Ospedale di Comunità (</a:t>
            </a:r>
            <a:r>
              <a:rPr lang="it-IT" sz="1800" b="1" i="0" u="none" strike="noStrike" baseline="0" dirty="0" err="1">
                <a:solidFill>
                  <a:srgbClr val="0C7BC2"/>
                </a:solidFill>
                <a:latin typeface="Arial-BoldMT"/>
              </a:rPr>
              <a:t>OdC</a:t>
            </a:r>
            <a:r>
              <a:rPr lang="it-IT" sz="1800" b="1" i="0" u="none" strike="noStrike" baseline="0" dirty="0">
                <a:solidFill>
                  <a:srgbClr val="0C7BC2"/>
                </a:solidFill>
                <a:latin typeface="Arial-BoldMT"/>
              </a:rPr>
              <a:t>)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MT"/>
              </a:rPr>
              <a:t>è una struttura sanitaria di ricovero che afferisce alla </a:t>
            </a:r>
            <a:r>
              <a:rPr lang="it-IT" sz="1800" b="1" i="0" u="none" strike="noStrike" baseline="0" dirty="0">
                <a:solidFill>
                  <a:srgbClr val="0C7BC2"/>
                </a:solidFill>
                <a:latin typeface="Arial-BoldMT"/>
              </a:rPr>
              <a:t>rete di offerta  dell’Assistenza Territoriale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MT"/>
              </a:rPr>
              <a:t>e svolge una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Arial-BoldMT"/>
              </a:rPr>
              <a:t>funzione intermedia tra il domicilio e il ricovero ospedaliero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MT"/>
              </a:rPr>
              <a:t>, con la finalità di </a:t>
            </a:r>
            <a:r>
              <a:rPr lang="it-IT" sz="1800" b="1" i="0" u="none" strike="noStrike" baseline="0" dirty="0">
                <a:solidFill>
                  <a:srgbClr val="0C7BC2"/>
                </a:solidFill>
                <a:latin typeface="Arial-BoldMT"/>
              </a:rPr>
              <a:t>evitare ricoveri ospedalieri impropri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MT"/>
              </a:rPr>
              <a:t>o di </a:t>
            </a:r>
            <a:r>
              <a:rPr lang="it-IT" sz="1800" b="1" i="0" u="none" strike="noStrike" baseline="0" dirty="0">
                <a:solidFill>
                  <a:srgbClr val="0C7BC2"/>
                </a:solidFill>
                <a:latin typeface="Arial-BoldMT"/>
              </a:rPr>
              <a:t>favorire dimissioni protette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MT"/>
              </a:rPr>
              <a:t>in luoghi più idonei al prevalere di fabbisogni sociosanitari, di stabilizzazione clinica, di recupero funzionale e dell’autonomia e più prossimi al domicilio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EFA42CE-971B-C805-F6DF-7F4EBE095CA1}"/>
              </a:ext>
            </a:extLst>
          </p:cNvPr>
          <p:cNvSpPr txBox="1"/>
          <p:nvPr/>
        </p:nvSpPr>
        <p:spPr>
          <a:xfrm>
            <a:off x="570390" y="1891348"/>
            <a:ext cx="9854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C7BC2"/>
                </a:solidFill>
                <a:latin typeface="Arial-BoldMT"/>
              </a:rPr>
              <a:t>Verranno realizzati 400 ospedali di comunità con i Fondi del PNRR</a:t>
            </a:r>
          </a:p>
        </p:txBody>
      </p:sp>
    </p:spTree>
    <p:extLst>
      <p:ext uri="{BB962C8B-B14F-4D97-AF65-F5344CB8AC3E}">
        <p14:creationId xmlns:p14="http://schemas.microsoft.com/office/powerpoint/2010/main" val="1744127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48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E59784-DF5A-F70B-55BE-EF0E5CDDA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111"/>
          <a:stretch/>
        </p:blipFill>
        <p:spPr>
          <a:xfrm>
            <a:off x="3999809" y="0"/>
            <a:ext cx="4192381" cy="124287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178FB63-428E-FD32-C45C-D652C0D967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19" t="39095" r="44369" b="20388"/>
          <a:stretch/>
        </p:blipFill>
        <p:spPr>
          <a:xfrm>
            <a:off x="807866" y="2201662"/>
            <a:ext cx="8478176" cy="410149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EF1EB35-6E54-123D-CB7B-32A6FA4A7DBE}"/>
              </a:ext>
            </a:extLst>
          </p:cNvPr>
          <p:cNvSpPr txBox="1"/>
          <p:nvPr/>
        </p:nvSpPr>
        <p:spPr>
          <a:xfrm>
            <a:off x="479391" y="1062047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i="1" u="none" strike="noStrike" baseline="0" dirty="0">
                <a:solidFill>
                  <a:srgbClr val="0070C1"/>
                </a:solidFill>
                <a:latin typeface="Arial-BoldItalicMT"/>
              </a:rPr>
              <a:t>Ospedale di Comunità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600030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48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E59784-DF5A-F70B-55BE-EF0E5CDDA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111"/>
          <a:stretch/>
        </p:blipFill>
        <p:spPr>
          <a:xfrm>
            <a:off x="3788177" y="142907"/>
            <a:ext cx="4129573" cy="122425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2DE7987-6AB5-F986-E5AE-A123B5CD66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46" t="34563" r="36578" b="24790"/>
          <a:stretch/>
        </p:blipFill>
        <p:spPr>
          <a:xfrm>
            <a:off x="1846554" y="2370338"/>
            <a:ext cx="8424910" cy="399007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6D74E9-7E02-C0E8-7E24-3BEB7315D7D9}"/>
              </a:ext>
            </a:extLst>
          </p:cNvPr>
          <p:cNvSpPr txBox="1"/>
          <p:nvPr/>
        </p:nvSpPr>
        <p:spPr>
          <a:xfrm>
            <a:off x="579268" y="1217680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i="1" u="none" strike="noStrike" baseline="0" dirty="0">
                <a:solidFill>
                  <a:srgbClr val="0070C1"/>
                </a:solidFill>
                <a:latin typeface="Arial-BoldItalicMT"/>
              </a:rPr>
              <a:t>Ospedale di Comunità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714563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48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E59784-DF5A-F70B-55BE-EF0E5CDDA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111"/>
          <a:stretch/>
        </p:blipFill>
        <p:spPr>
          <a:xfrm>
            <a:off x="1638300" y="0"/>
            <a:ext cx="8610600" cy="25527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679EC33-FC42-45ED-C386-179B5977BBE5}"/>
              </a:ext>
            </a:extLst>
          </p:cNvPr>
          <p:cNvSpPr txBox="1"/>
          <p:nvPr/>
        </p:nvSpPr>
        <p:spPr>
          <a:xfrm>
            <a:off x="2152650" y="2604849"/>
            <a:ext cx="7419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i="1" dirty="0">
                <a:solidFill>
                  <a:srgbClr val="0070C1"/>
                </a:solidFill>
                <a:latin typeface="Arial-BoldItalicMT"/>
              </a:rPr>
              <a:t>GRAZIE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730B1CB-0FE6-C58A-E545-2C35E00D2569}"/>
              </a:ext>
            </a:extLst>
          </p:cNvPr>
          <p:cNvSpPr txBox="1"/>
          <p:nvPr/>
        </p:nvSpPr>
        <p:spPr>
          <a:xfrm>
            <a:off x="1176337" y="4013817"/>
            <a:ext cx="937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i="1" dirty="0">
                <a:solidFill>
                  <a:srgbClr val="0070C1"/>
                </a:solidFill>
                <a:latin typeface="Arial-BoldItalicMT"/>
              </a:rPr>
              <a:t>Valeria Fava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i="1" dirty="0">
                <a:solidFill>
                  <a:srgbClr val="0070C1"/>
                </a:solidFill>
                <a:latin typeface="Arial-BoldItalicMT"/>
              </a:rPr>
              <a:t>Responsabile coordinamento politiche della salute – Cittadinanzattiva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i="1" dirty="0">
                <a:solidFill>
                  <a:srgbClr val="0070C1"/>
                </a:solidFill>
                <a:latin typeface="Arial-BoldItalicMT"/>
              </a:rPr>
              <a:t>v.fava@cittadinanzattiva.it</a:t>
            </a:r>
          </a:p>
        </p:txBody>
      </p:sp>
    </p:spTree>
    <p:extLst>
      <p:ext uri="{BB962C8B-B14F-4D97-AF65-F5344CB8AC3E}">
        <p14:creationId xmlns:p14="http://schemas.microsoft.com/office/powerpoint/2010/main" val="296328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48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E59784-DF5A-F70B-55BE-EF0E5CDDA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111"/>
          <a:stretch/>
        </p:blipFill>
        <p:spPr>
          <a:xfrm>
            <a:off x="3941827" y="1733"/>
            <a:ext cx="4308346" cy="1100570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6851A776-DDB4-F9F7-A7A6-EE68D35C0B14}"/>
              </a:ext>
            </a:extLst>
          </p:cNvPr>
          <p:cNvSpPr txBox="1">
            <a:spLocks/>
          </p:cNvSpPr>
          <p:nvPr/>
        </p:nvSpPr>
        <p:spPr>
          <a:xfrm>
            <a:off x="458679" y="819605"/>
            <a:ext cx="11327907" cy="194155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1560195" algn="l"/>
              </a:tabLst>
            </a:pPr>
            <a:r>
              <a:rPr lang="it-IT" sz="1800" b="1" i="1" dirty="0">
                <a:solidFill>
                  <a:srgbClr val="0070C1"/>
                </a:solidFill>
                <a:latin typeface="Arial-BoldItalicMT"/>
                <a:ea typeface="+mn-ea"/>
                <a:cs typeface="+mn-cs"/>
              </a:rPr>
              <a:t>Cosa è il PNRR?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1560195" algn="l"/>
              </a:tabLst>
            </a:pPr>
            <a:endParaRPr lang="it-IT" sz="1600" b="0" i="0" dirty="0">
              <a:solidFill>
                <a:srgbClr val="424242"/>
              </a:solidFill>
              <a:effectLst/>
              <a:latin typeface="NewsGoth BT" panose="020B0503020203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1560195" algn="l"/>
              </a:tabLst>
            </a:pPr>
            <a:r>
              <a:rPr lang="it-IT" sz="1800" dirty="0">
                <a:solidFill>
                  <a:srgbClr val="0070C0"/>
                </a:solidFill>
                <a:latin typeface="Raleway-ExtraBold"/>
                <a:ea typeface="+mn-ea"/>
                <a:cs typeface="+mn-cs"/>
              </a:rPr>
              <a:t>Il PNRR (Piano nazionale di Ripresa e Resilienza) è il documento che il governo italiano ha predisposto per illustrare come intende gestire i fondi del Next generation Eu, lo strumento introdotto dall’Unione europea per la ripresa post pandemia Covid-19, per  rilanciare l’economia degli Stati membri.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1560195" algn="l"/>
              </a:tabLst>
            </a:pPr>
            <a:endParaRPr lang="it-IT" sz="1600" b="0" i="0" dirty="0">
              <a:solidFill>
                <a:srgbClr val="424242"/>
              </a:solidFill>
              <a:effectLst/>
              <a:latin typeface="NewsGoth BT" panose="020B0503020203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1560195" algn="l"/>
              </a:tabLst>
            </a:pPr>
            <a:r>
              <a:rPr lang="it-IT" sz="1800" b="1" i="1" dirty="0">
                <a:solidFill>
                  <a:srgbClr val="0070C1"/>
                </a:solidFill>
                <a:latin typeface="Arial-BoldItalicMT"/>
                <a:ea typeface="+mn-ea"/>
                <a:cs typeface="+mn-cs"/>
              </a:rPr>
              <a:t>LE RISORSE PER LE 6 MISSIONI DEL PNRR</a:t>
            </a:r>
          </a:p>
        </p:txBody>
      </p:sp>
      <p:pic>
        <p:nvPicPr>
          <p:cNvPr id="9" name="object 3">
            <a:extLst>
              <a:ext uri="{FF2B5EF4-FFF2-40B4-BE49-F238E27FC236}">
                <a16:creationId xmlns:a16="http://schemas.microsoft.com/office/drawing/2014/main" id="{07A6BA00-5DFB-ECA5-8178-C3CF2EAE870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0750" y="2810505"/>
            <a:ext cx="7790287" cy="36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1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48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E59784-DF5A-F70B-55BE-EF0E5CDDA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111"/>
          <a:stretch/>
        </p:blipFill>
        <p:spPr>
          <a:xfrm>
            <a:off x="3941827" y="1733"/>
            <a:ext cx="4308346" cy="1100570"/>
          </a:xfrm>
          <a:prstGeom prst="rect">
            <a:avLst/>
          </a:prstGeom>
        </p:spPr>
      </p:pic>
      <p:grpSp>
        <p:nvGrpSpPr>
          <p:cNvPr id="7" name="object 2">
            <a:extLst>
              <a:ext uri="{FF2B5EF4-FFF2-40B4-BE49-F238E27FC236}">
                <a16:creationId xmlns:a16="http://schemas.microsoft.com/office/drawing/2014/main" id="{07752D46-6A71-4ADD-728B-A7D76058549E}"/>
              </a:ext>
            </a:extLst>
          </p:cNvPr>
          <p:cNvGrpSpPr/>
          <p:nvPr/>
        </p:nvGrpSpPr>
        <p:grpSpPr>
          <a:xfrm>
            <a:off x="504828" y="940678"/>
            <a:ext cx="11498581" cy="5575106"/>
            <a:chOff x="416051" y="292608"/>
            <a:chExt cx="11498581" cy="5575106"/>
          </a:xfrm>
        </p:grpSpPr>
        <p:pic>
          <p:nvPicPr>
            <p:cNvPr id="8" name="object 3">
              <a:extLst>
                <a:ext uri="{FF2B5EF4-FFF2-40B4-BE49-F238E27FC236}">
                  <a16:creationId xmlns:a16="http://schemas.microsoft.com/office/drawing/2014/main" id="{3DB254AC-7754-1B16-1DE8-810489503F4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051" y="292608"/>
              <a:ext cx="10396951" cy="5575106"/>
            </a:xfrm>
            <a:prstGeom prst="rect">
              <a:avLst/>
            </a:prstGeom>
          </p:spPr>
        </p:pic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B309BEFD-782A-AD9B-2F26-F6D79BDF7D5A}"/>
                </a:ext>
              </a:extLst>
            </p:cNvPr>
            <p:cNvSpPr/>
            <p:nvPr/>
          </p:nvSpPr>
          <p:spPr>
            <a:xfrm>
              <a:off x="11000232" y="292608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8" y="2360"/>
                  </a:lnTo>
                  <a:lnTo>
                    <a:pt x="365066" y="9289"/>
                  </a:lnTo>
                  <a:lnTo>
                    <a:pt x="321253" y="20557"/>
                  </a:lnTo>
                  <a:lnTo>
                    <a:pt x="279249" y="35933"/>
                  </a:lnTo>
                  <a:lnTo>
                    <a:pt x="239283" y="55187"/>
                  </a:lnTo>
                  <a:lnTo>
                    <a:pt x="201587" y="78090"/>
                  </a:lnTo>
                  <a:lnTo>
                    <a:pt x="166390" y="104411"/>
                  </a:lnTo>
                  <a:lnTo>
                    <a:pt x="133921" y="133921"/>
                  </a:lnTo>
                  <a:lnTo>
                    <a:pt x="104411" y="166390"/>
                  </a:lnTo>
                  <a:lnTo>
                    <a:pt x="78090" y="201587"/>
                  </a:lnTo>
                  <a:lnTo>
                    <a:pt x="55187" y="239283"/>
                  </a:lnTo>
                  <a:lnTo>
                    <a:pt x="35933" y="279249"/>
                  </a:lnTo>
                  <a:lnTo>
                    <a:pt x="20557" y="321253"/>
                  </a:lnTo>
                  <a:lnTo>
                    <a:pt x="9289" y="365066"/>
                  </a:lnTo>
                  <a:lnTo>
                    <a:pt x="2360" y="410458"/>
                  </a:lnTo>
                  <a:lnTo>
                    <a:pt x="0" y="457200"/>
                  </a:lnTo>
                  <a:lnTo>
                    <a:pt x="2360" y="503941"/>
                  </a:lnTo>
                  <a:lnTo>
                    <a:pt x="9289" y="549333"/>
                  </a:lnTo>
                  <a:lnTo>
                    <a:pt x="20557" y="593146"/>
                  </a:lnTo>
                  <a:lnTo>
                    <a:pt x="35933" y="635150"/>
                  </a:lnTo>
                  <a:lnTo>
                    <a:pt x="55187" y="675116"/>
                  </a:lnTo>
                  <a:lnTo>
                    <a:pt x="78090" y="712812"/>
                  </a:lnTo>
                  <a:lnTo>
                    <a:pt x="104411" y="748009"/>
                  </a:lnTo>
                  <a:lnTo>
                    <a:pt x="133921" y="780478"/>
                  </a:lnTo>
                  <a:lnTo>
                    <a:pt x="166390" y="809988"/>
                  </a:lnTo>
                  <a:lnTo>
                    <a:pt x="201587" y="836309"/>
                  </a:lnTo>
                  <a:lnTo>
                    <a:pt x="239283" y="859212"/>
                  </a:lnTo>
                  <a:lnTo>
                    <a:pt x="279249" y="878466"/>
                  </a:lnTo>
                  <a:lnTo>
                    <a:pt x="321253" y="893842"/>
                  </a:lnTo>
                  <a:lnTo>
                    <a:pt x="365066" y="905110"/>
                  </a:lnTo>
                  <a:lnTo>
                    <a:pt x="410458" y="912039"/>
                  </a:lnTo>
                  <a:lnTo>
                    <a:pt x="457200" y="914400"/>
                  </a:lnTo>
                  <a:lnTo>
                    <a:pt x="503941" y="912039"/>
                  </a:lnTo>
                  <a:lnTo>
                    <a:pt x="549333" y="905110"/>
                  </a:lnTo>
                  <a:lnTo>
                    <a:pt x="593146" y="893842"/>
                  </a:lnTo>
                  <a:lnTo>
                    <a:pt x="635150" y="878466"/>
                  </a:lnTo>
                  <a:lnTo>
                    <a:pt x="675116" y="859212"/>
                  </a:lnTo>
                  <a:lnTo>
                    <a:pt x="712812" y="836309"/>
                  </a:lnTo>
                  <a:lnTo>
                    <a:pt x="748009" y="809988"/>
                  </a:lnTo>
                  <a:lnTo>
                    <a:pt x="780478" y="780478"/>
                  </a:lnTo>
                  <a:lnTo>
                    <a:pt x="809988" y="748009"/>
                  </a:lnTo>
                  <a:lnTo>
                    <a:pt x="836309" y="712812"/>
                  </a:lnTo>
                  <a:lnTo>
                    <a:pt x="859212" y="675116"/>
                  </a:lnTo>
                  <a:lnTo>
                    <a:pt x="878466" y="635150"/>
                  </a:lnTo>
                  <a:lnTo>
                    <a:pt x="893842" y="593146"/>
                  </a:lnTo>
                  <a:lnTo>
                    <a:pt x="905110" y="549333"/>
                  </a:lnTo>
                  <a:lnTo>
                    <a:pt x="912039" y="503941"/>
                  </a:lnTo>
                  <a:lnTo>
                    <a:pt x="914400" y="457200"/>
                  </a:lnTo>
                  <a:lnTo>
                    <a:pt x="912039" y="410458"/>
                  </a:lnTo>
                  <a:lnTo>
                    <a:pt x="905110" y="365066"/>
                  </a:lnTo>
                  <a:lnTo>
                    <a:pt x="893842" y="321253"/>
                  </a:lnTo>
                  <a:lnTo>
                    <a:pt x="878466" y="279249"/>
                  </a:lnTo>
                  <a:lnTo>
                    <a:pt x="859212" y="239283"/>
                  </a:lnTo>
                  <a:lnTo>
                    <a:pt x="836309" y="201587"/>
                  </a:lnTo>
                  <a:lnTo>
                    <a:pt x="809988" y="166390"/>
                  </a:lnTo>
                  <a:lnTo>
                    <a:pt x="780478" y="133921"/>
                  </a:lnTo>
                  <a:lnTo>
                    <a:pt x="748009" y="104411"/>
                  </a:lnTo>
                  <a:lnTo>
                    <a:pt x="712812" y="78090"/>
                  </a:lnTo>
                  <a:lnTo>
                    <a:pt x="675116" y="55187"/>
                  </a:lnTo>
                  <a:lnTo>
                    <a:pt x="635150" y="35933"/>
                  </a:lnTo>
                  <a:lnTo>
                    <a:pt x="593146" y="20557"/>
                  </a:lnTo>
                  <a:lnTo>
                    <a:pt x="549333" y="9289"/>
                  </a:lnTo>
                  <a:lnTo>
                    <a:pt x="503941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8079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48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E59784-DF5A-F70B-55BE-EF0E5CDDA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111"/>
          <a:stretch/>
        </p:blipFill>
        <p:spPr>
          <a:xfrm>
            <a:off x="3941827" y="1733"/>
            <a:ext cx="4308346" cy="1100570"/>
          </a:xfrm>
          <a:prstGeom prst="rect">
            <a:avLst/>
          </a:prstGeom>
        </p:spPr>
      </p:pic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13B6A7EC-2D15-DF2A-6F95-F4F001525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607190"/>
              </p:ext>
            </p:extLst>
          </p:nvPr>
        </p:nvGraphicFramePr>
        <p:xfrm>
          <a:off x="843521" y="2215183"/>
          <a:ext cx="10638776" cy="43365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5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3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10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NewsGoth BT" panose="020B0503020203020204" pitchFamily="34" charset="0"/>
                          <a:cs typeface="Calibri"/>
                        </a:rPr>
                        <a:t>Ambiti</a:t>
                      </a:r>
                      <a:r>
                        <a:rPr sz="1800" b="1" spc="-50" dirty="0">
                          <a:solidFill>
                            <a:schemeClr val="bg1"/>
                          </a:solidFill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chemeClr val="bg1"/>
                          </a:solidFill>
                          <a:latin typeface="NewsGoth BT" panose="020B0503020203020204" pitchFamily="34" charset="0"/>
                          <a:cs typeface="Calibri"/>
                        </a:rPr>
                        <a:t>di</a:t>
                      </a:r>
                      <a:r>
                        <a:rPr sz="1800" b="1" spc="-35" dirty="0">
                          <a:solidFill>
                            <a:schemeClr val="bg1"/>
                          </a:solidFill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chemeClr val="bg1"/>
                          </a:solidFill>
                          <a:latin typeface="NewsGoth BT" panose="020B0503020203020204" pitchFamily="34" charset="0"/>
                          <a:cs typeface="Calibri"/>
                        </a:rPr>
                        <a:t>intervento</a:t>
                      </a:r>
                      <a:endParaRPr sz="1800" dirty="0">
                        <a:solidFill>
                          <a:schemeClr val="bg1"/>
                        </a:solidFill>
                        <a:latin typeface="NewsGoth BT" panose="020B0503020203020204" pitchFamily="34" charset="0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763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chemeClr val="bg1"/>
                          </a:solidFill>
                          <a:latin typeface="NewsGoth BT" panose="020B0503020203020204" pitchFamily="34" charset="0"/>
                          <a:cs typeface="Calibri"/>
                        </a:rPr>
                        <a:t>Misure</a:t>
                      </a:r>
                      <a:r>
                        <a:rPr sz="1800" b="1" spc="-35" dirty="0">
                          <a:solidFill>
                            <a:schemeClr val="bg1"/>
                          </a:solidFill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chemeClr val="bg1"/>
                          </a:solidFill>
                          <a:latin typeface="NewsGoth BT" panose="020B0503020203020204" pitchFamily="34" charset="0"/>
                          <a:cs typeface="Calibri"/>
                        </a:rPr>
                        <a:t>e</a:t>
                      </a:r>
                      <a:r>
                        <a:rPr sz="1800" b="1" spc="-20" dirty="0">
                          <a:solidFill>
                            <a:schemeClr val="bg1"/>
                          </a:solidFill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chemeClr val="bg1"/>
                          </a:solidFill>
                          <a:latin typeface="NewsGoth BT" panose="020B0503020203020204" pitchFamily="34" charset="0"/>
                          <a:cs typeface="Calibri"/>
                        </a:rPr>
                        <a:t>risorse</a:t>
                      </a:r>
                      <a:r>
                        <a:rPr sz="1800" b="1" spc="-15" dirty="0">
                          <a:solidFill>
                            <a:schemeClr val="bg1"/>
                          </a:solidFill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chemeClr val="bg1"/>
                          </a:solidFill>
                          <a:latin typeface="NewsGoth BT" panose="020B0503020203020204" pitchFamily="34" charset="0"/>
                          <a:cs typeface="Calibri"/>
                        </a:rPr>
                        <a:t>(mld)</a:t>
                      </a:r>
                      <a:endParaRPr sz="1800" dirty="0">
                        <a:solidFill>
                          <a:schemeClr val="bg1"/>
                        </a:solidFill>
                        <a:latin typeface="NewsGoth BT" panose="020B0503020203020204" pitchFamily="34" charset="0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61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NewsGoth BT" panose="020B0503020203020204" pitchFamily="34" charset="0"/>
                          <a:cs typeface="Calibri"/>
                        </a:rPr>
                        <a:t>Riforma</a:t>
                      </a:r>
                      <a:r>
                        <a:rPr sz="1800" spc="-35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NewsGoth BT" panose="020B0503020203020204" pitchFamily="34" charset="0"/>
                          <a:cs typeface="Calibri"/>
                        </a:rPr>
                        <a:t>1</a:t>
                      </a:r>
                      <a:endParaRPr sz="1800">
                        <a:latin typeface="NewsGoth BT" panose="020B0503020203020204" pitchFamily="34" charset="0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7717155" algn="l"/>
                        </a:tabLst>
                      </a:pPr>
                      <a:r>
                        <a:rPr sz="1800" spc="-5" dirty="0">
                          <a:latin typeface="NewsGoth BT" panose="020B0503020203020204" pitchFamily="34" charset="0"/>
                          <a:cs typeface="Calibri"/>
                        </a:rPr>
                        <a:t>Servizi</a:t>
                      </a:r>
                      <a:r>
                        <a:rPr sz="1800" spc="15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NewsGoth BT" panose="020B0503020203020204" pitchFamily="34" charset="0"/>
                          <a:cs typeface="Calibri"/>
                        </a:rPr>
                        <a:t>sanitari</a:t>
                      </a:r>
                      <a:r>
                        <a:rPr sz="1800" spc="10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NewsGoth BT" panose="020B0503020203020204" pitchFamily="34" charset="0"/>
                          <a:cs typeface="Calibri"/>
                        </a:rPr>
                        <a:t>di</a:t>
                      </a:r>
                      <a:r>
                        <a:rPr sz="1800" spc="20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NewsGoth BT" panose="020B0503020203020204" pitchFamily="34" charset="0"/>
                          <a:cs typeface="Calibri"/>
                        </a:rPr>
                        <a:t>prossimità,</a:t>
                      </a:r>
                      <a:r>
                        <a:rPr sz="1800" spc="5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NewsGoth BT" panose="020B0503020203020204" pitchFamily="34" charset="0"/>
                          <a:cs typeface="Calibri"/>
                        </a:rPr>
                        <a:t>strutture</a:t>
                      </a:r>
                      <a:r>
                        <a:rPr sz="1800" spc="30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NewsGoth BT" panose="020B0503020203020204" pitchFamily="34" charset="0"/>
                          <a:cs typeface="Calibri"/>
                        </a:rPr>
                        <a:t>e</a:t>
                      </a:r>
                      <a:r>
                        <a:rPr sz="1800" spc="10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NewsGoth BT" panose="020B0503020203020204" pitchFamily="34" charset="0"/>
                          <a:cs typeface="Calibri"/>
                        </a:rPr>
                        <a:t>standard</a:t>
                      </a:r>
                      <a:r>
                        <a:rPr sz="1800" spc="10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NewsGoth BT" panose="020B0503020203020204" pitchFamily="34" charset="0"/>
                          <a:cs typeface="Calibri"/>
                        </a:rPr>
                        <a:t>per</a:t>
                      </a:r>
                      <a:r>
                        <a:rPr sz="1800" spc="20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NewsGoth BT" panose="020B0503020203020204" pitchFamily="34" charset="0"/>
                          <a:cs typeface="Calibri"/>
                        </a:rPr>
                        <a:t>l’assistenza</a:t>
                      </a:r>
                      <a:r>
                        <a:rPr sz="1800" spc="5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NewsGoth BT" panose="020B0503020203020204" pitchFamily="34" charset="0"/>
                          <a:cs typeface="Calibri"/>
                        </a:rPr>
                        <a:t>sul</a:t>
                      </a:r>
                      <a:r>
                        <a:rPr sz="1800" spc="20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NewsGoth BT" panose="020B0503020203020204" pitchFamily="34" charset="0"/>
                          <a:cs typeface="Calibri"/>
                        </a:rPr>
                        <a:t>territorio	</a:t>
                      </a:r>
                      <a:r>
                        <a:rPr sz="1800" dirty="0">
                          <a:latin typeface="NewsGoth BT" panose="020B0503020203020204" pitchFamily="34" charset="0"/>
                          <a:cs typeface="Calibri"/>
                        </a:rPr>
                        <a:t>---</a:t>
                      </a: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61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NewsGoth BT" panose="020B0503020203020204" pitchFamily="34" charset="0"/>
                          <a:cs typeface="Calibri"/>
                        </a:rPr>
                        <a:t>Investimento</a:t>
                      </a:r>
                      <a:r>
                        <a:rPr sz="1800" spc="-60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NewsGoth BT" panose="020B0503020203020204" pitchFamily="34" charset="0"/>
                          <a:cs typeface="Calibri"/>
                        </a:rPr>
                        <a:t>1</a:t>
                      </a:r>
                      <a:endParaRPr sz="1800">
                        <a:latin typeface="NewsGoth BT" panose="020B0503020203020204" pitchFamily="34" charset="0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  <a:tabLst>
                          <a:tab pos="7639050" algn="l"/>
                        </a:tabLst>
                      </a:pPr>
                      <a:r>
                        <a:rPr sz="1800" spc="-5" dirty="0">
                          <a:latin typeface="NewsGoth BT" panose="020B0503020203020204" pitchFamily="34" charset="0"/>
                          <a:cs typeface="Calibri"/>
                        </a:rPr>
                        <a:t>Case</a:t>
                      </a:r>
                      <a:r>
                        <a:rPr sz="1800" spc="5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NewsGoth BT" panose="020B0503020203020204" pitchFamily="34" charset="0"/>
                          <a:cs typeface="Calibri"/>
                        </a:rPr>
                        <a:t>della</a:t>
                      </a:r>
                      <a:r>
                        <a:rPr sz="1800" spc="15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NewsGoth BT" panose="020B0503020203020204" pitchFamily="34" charset="0"/>
                          <a:cs typeface="Calibri"/>
                        </a:rPr>
                        <a:t>comunità</a:t>
                      </a:r>
                      <a:r>
                        <a:rPr sz="1800" spc="20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NewsGoth BT" panose="020B0503020203020204" pitchFamily="34" charset="0"/>
                          <a:cs typeface="Calibri"/>
                        </a:rPr>
                        <a:t>e</a:t>
                      </a:r>
                      <a:r>
                        <a:rPr sz="1800" spc="15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NewsGoth BT" panose="020B0503020203020204" pitchFamily="34" charset="0"/>
                          <a:cs typeface="Calibri"/>
                        </a:rPr>
                        <a:t>presa</a:t>
                      </a:r>
                      <a:r>
                        <a:rPr sz="1800" spc="10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NewsGoth BT" panose="020B0503020203020204" pitchFamily="34" charset="0"/>
                          <a:cs typeface="Calibri"/>
                        </a:rPr>
                        <a:t>in</a:t>
                      </a:r>
                      <a:r>
                        <a:rPr sz="1800" spc="10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NewsGoth BT" panose="020B0503020203020204" pitchFamily="34" charset="0"/>
                          <a:cs typeface="Calibri"/>
                        </a:rPr>
                        <a:t>carico</a:t>
                      </a:r>
                      <a:r>
                        <a:rPr sz="1800" spc="10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NewsGoth BT" panose="020B0503020203020204" pitchFamily="34" charset="0"/>
                          <a:cs typeface="Calibri"/>
                        </a:rPr>
                        <a:t>della</a:t>
                      </a:r>
                      <a:r>
                        <a:rPr sz="1800" spc="20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NewsGoth BT" panose="020B0503020203020204" pitchFamily="34" charset="0"/>
                          <a:cs typeface="Calibri"/>
                        </a:rPr>
                        <a:t>persona	</a:t>
                      </a:r>
                      <a:r>
                        <a:rPr sz="1800" spc="-5" dirty="0">
                          <a:latin typeface="NewsGoth BT" panose="020B0503020203020204" pitchFamily="34" charset="0"/>
                          <a:cs typeface="Calibri"/>
                        </a:rPr>
                        <a:t>2,00</a:t>
                      </a:r>
                      <a:endParaRPr sz="1800">
                        <a:latin typeface="NewsGoth BT" panose="020B0503020203020204" pitchFamily="34" charset="0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061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NewsGoth BT" panose="020B0503020203020204" pitchFamily="34" charset="0"/>
                          <a:cs typeface="Calibri"/>
                        </a:rPr>
                        <a:t>Investimento</a:t>
                      </a:r>
                      <a:r>
                        <a:rPr sz="1800" spc="-60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NewsGoth BT" panose="020B0503020203020204" pitchFamily="34" charset="0"/>
                          <a:cs typeface="Calibri"/>
                        </a:rPr>
                        <a:t>2</a:t>
                      </a:r>
                      <a:endParaRPr sz="1800">
                        <a:latin typeface="NewsGoth BT" panose="020B0503020203020204" pitchFamily="34" charset="0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7639684" algn="l"/>
                        </a:tabLst>
                      </a:pPr>
                      <a:r>
                        <a:rPr sz="1800" spc="-5" dirty="0">
                          <a:latin typeface="NewsGoth BT" panose="020B0503020203020204" pitchFamily="34" charset="0"/>
                          <a:cs typeface="Calibri"/>
                        </a:rPr>
                        <a:t>Casa</a:t>
                      </a:r>
                      <a:r>
                        <a:rPr sz="1800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NewsGoth BT" panose="020B0503020203020204" pitchFamily="34" charset="0"/>
                          <a:cs typeface="Calibri"/>
                        </a:rPr>
                        <a:t>come</a:t>
                      </a:r>
                      <a:r>
                        <a:rPr sz="1800" spc="5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NewsGoth BT" panose="020B0503020203020204" pitchFamily="34" charset="0"/>
                          <a:cs typeface="Calibri"/>
                        </a:rPr>
                        <a:t>primo</a:t>
                      </a:r>
                      <a:r>
                        <a:rPr sz="1800" spc="20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NewsGoth BT" panose="020B0503020203020204" pitchFamily="34" charset="0"/>
                          <a:cs typeface="Calibri"/>
                        </a:rPr>
                        <a:t>luogo</a:t>
                      </a:r>
                      <a:r>
                        <a:rPr sz="1800" spc="15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NewsGoth BT" panose="020B0503020203020204" pitchFamily="34" charset="0"/>
                          <a:cs typeface="Calibri"/>
                        </a:rPr>
                        <a:t>di</a:t>
                      </a:r>
                      <a:r>
                        <a:rPr sz="1800" spc="10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NewsGoth BT" panose="020B0503020203020204" pitchFamily="34" charset="0"/>
                          <a:cs typeface="Calibri"/>
                        </a:rPr>
                        <a:t>cura,</a:t>
                      </a:r>
                      <a:r>
                        <a:rPr sz="1800" spc="30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NewsGoth BT" panose="020B0503020203020204" pitchFamily="34" charset="0"/>
                          <a:cs typeface="Calibri"/>
                        </a:rPr>
                        <a:t>assistenza domiciliare</a:t>
                      </a:r>
                      <a:r>
                        <a:rPr sz="1800" spc="40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NewsGoth BT" panose="020B0503020203020204" pitchFamily="34" charset="0"/>
                          <a:cs typeface="Calibri"/>
                        </a:rPr>
                        <a:t>e</a:t>
                      </a:r>
                      <a:r>
                        <a:rPr sz="1800" spc="20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NewsGoth BT" panose="020B0503020203020204" pitchFamily="34" charset="0"/>
                          <a:cs typeface="Calibri"/>
                        </a:rPr>
                        <a:t>telemedicina	4,00</a:t>
                      </a:r>
                      <a:endParaRPr sz="1800" dirty="0">
                        <a:latin typeface="NewsGoth BT" panose="020B0503020203020204" pitchFamily="34" charset="0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058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NewsGoth BT" panose="020B0503020203020204" pitchFamily="34" charset="0"/>
                          <a:cs typeface="Calibri"/>
                        </a:rPr>
                        <a:t>Investimento</a:t>
                      </a:r>
                      <a:r>
                        <a:rPr sz="1800" spc="-50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NewsGoth BT" panose="020B0503020203020204" pitchFamily="34" charset="0"/>
                          <a:cs typeface="Calibri"/>
                        </a:rPr>
                        <a:t>3</a:t>
                      </a:r>
                      <a:endParaRPr sz="1800">
                        <a:latin typeface="NewsGoth BT" panose="020B0503020203020204" pitchFamily="34" charset="0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7640955" algn="l"/>
                        </a:tabLst>
                      </a:pPr>
                      <a:r>
                        <a:rPr sz="1800" spc="-10" dirty="0">
                          <a:latin typeface="NewsGoth BT" panose="020B0503020203020204" pitchFamily="34" charset="0"/>
                          <a:cs typeface="Calibri"/>
                        </a:rPr>
                        <a:t>Sviluppo</a:t>
                      </a:r>
                      <a:r>
                        <a:rPr sz="1800" spc="30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NewsGoth BT" panose="020B0503020203020204" pitchFamily="34" charset="0"/>
                          <a:cs typeface="Calibri"/>
                        </a:rPr>
                        <a:t>delle</a:t>
                      </a:r>
                      <a:r>
                        <a:rPr sz="1800" spc="30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NewsGoth BT" panose="020B0503020203020204" pitchFamily="34" charset="0"/>
                          <a:cs typeface="Calibri"/>
                        </a:rPr>
                        <a:t>cure</a:t>
                      </a:r>
                      <a:r>
                        <a:rPr sz="1800" spc="30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NewsGoth BT" panose="020B0503020203020204" pitchFamily="34" charset="0"/>
                          <a:cs typeface="Calibri"/>
                        </a:rPr>
                        <a:t>intermedie</a:t>
                      </a:r>
                      <a:r>
                        <a:rPr sz="1800" spc="30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NewsGoth BT" panose="020B0503020203020204" pitchFamily="34" charset="0"/>
                          <a:cs typeface="Calibri"/>
                        </a:rPr>
                        <a:t>(Ospedali</a:t>
                      </a:r>
                      <a:r>
                        <a:rPr sz="1800" spc="25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NewsGoth BT" panose="020B0503020203020204" pitchFamily="34" charset="0"/>
                          <a:cs typeface="Calibri"/>
                        </a:rPr>
                        <a:t>di</a:t>
                      </a:r>
                      <a:r>
                        <a:rPr sz="1800" spc="20" dirty="0">
                          <a:latin typeface="NewsGoth BT" panose="020B0503020203020204" pitchFamily="34" charset="0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NewsGoth BT" panose="020B0503020203020204" pitchFamily="34" charset="0"/>
                          <a:cs typeface="Calibri"/>
                        </a:rPr>
                        <a:t>comunità)	</a:t>
                      </a:r>
                      <a:r>
                        <a:rPr sz="1800" spc="-5" dirty="0">
                          <a:latin typeface="NewsGoth BT" panose="020B0503020203020204" pitchFamily="34" charset="0"/>
                          <a:cs typeface="Calibri"/>
                        </a:rPr>
                        <a:t>1,00</a:t>
                      </a:r>
                      <a:endParaRPr sz="1800" dirty="0">
                        <a:latin typeface="NewsGoth BT" panose="020B0503020203020204" pitchFamily="34" charset="0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object 3">
            <a:extLst>
              <a:ext uri="{FF2B5EF4-FFF2-40B4-BE49-F238E27FC236}">
                <a16:creationId xmlns:a16="http://schemas.microsoft.com/office/drawing/2014/main" id="{0D531BA6-7EDF-6D21-1ED7-F4489E36DBB7}"/>
              </a:ext>
            </a:extLst>
          </p:cNvPr>
          <p:cNvSpPr txBox="1"/>
          <p:nvPr/>
        </p:nvSpPr>
        <p:spPr>
          <a:xfrm>
            <a:off x="928827" y="1185594"/>
            <a:ext cx="1063877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b="1" i="1" dirty="0">
                <a:solidFill>
                  <a:srgbClr val="0070C1"/>
                </a:solidFill>
                <a:latin typeface="Arial-BoldItalicMT"/>
              </a:rPr>
              <a:t>M6C1 (COMPONENTE 1) – RETI DI PROSSIMITÀ, STRUTTURE ETELEMEDICINA PER L’ASSISTENZA SANITARIA</a:t>
            </a:r>
            <a:r>
              <a:rPr lang="it-IT" b="1" i="1" dirty="0">
                <a:solidFill>
                  <a:srgbClr val="0070C1"/>
                </a:solidFill>
                <a:latin typeface="Arial-BoldItalicMT"/>
              </a:rPr>
              <a:t> T</a:t>
            </a:r>
            <a:r>
              <a:rPr b="1" i="1" dirty="0">
                <a:solidFill>
                  <a:srgbClr val="0070C1"/>
                </a:solidFill>
                <a:latin typeface="Arial-BoldItalicMT"/>
              </a:rPr>
              <a:t>ERRITORIALE, 7 MLD</a:t>
            </a:r>
          </a:p>
        </p:txBody>
      </p:sp>
    </p:spTree>
    <p:extLst>
      <p:ext uri="{BB962C8B-B14F-4D97-AF65-F5344CB8AC3E}">
        <p14:creationId xmlns:p14="http://schemas.microsoft.com/office/powerpoint/2010/main" val="53710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48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E59784-DF5A-F70B-55BE-EF0E5CDDA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111"/>
          <a:stretch/>
        </p:blipFill>
        <p:spPr>
          <a:xfrm>
            <a:off x="3941827" y="1733"/>
            <a:ext cx="4308346" cy="110057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8475CDCE-1210-53D9-3801-06C1F60054C8}"/>
              </a:ext>
            </a:extLst>
          </p:cNvPr>
          <p:cNvSpPr txBox="1"/>
          <p:nvPr/>
        </p:nvSpPr>
        <p:spPr>
          <a:xfrm>
            <a:off x="716594" y="1030347"/>
            <a:ext cx="2060818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-15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Riforma</a:t>
            </a:r>
            <a:r>
              <a:rPr kumimoji="0" sz="3600" b="1" i="0" u="none" strike="noStrike" kern="1200" cap="none" spc="-80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1" i="0" u="none" strike="noStrike" kern="1200" cap="none" spc="-5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9832719-9F78-64F2-19A4-F5E99129B00C}"/>
              </a:ext>
            </a:extLst>
          </p:cNvPr>
          <p:cNvSpPr txBox="1"/>
          <p:nvPr/>
        </p:nvSpPr>
        <p:spPr>
          <a:xfrm>
            <a:off x="654449" y="1802543"/>
            <a:ext cx="106645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3200" i="1" dirty="0">
                <a:solidFill>
                  <a:srgbClr val="0070C1"/>
                </a:solidFill>
                <a:latin typeface="Arial-BoldItalicMT"/>
              </a:rPr>
              <a:t>Definizione di un nuovo modello organizzativo della rete di assistenza sanitaria territoriale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5BE8723-F33F-EA2D-6933-D37F41854A2A}"/>
              </a:ext>
            </a:extLst>
          </p:cNvPr>
          <p:cNvSpPr txBox="1"/>
          <p:nvPr/>
        </p:nvSpPr>
        <p:spPr>
          <a:xfrm>
            <a:off x="716594" y="3287346"/>
            <a:ext cx="6891150" cy="3364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it-IT" sz="1200" b="1" spc="-15" dirty="0">
                <a:solidFill>
                  <a:srgbClr val="4471C4"/>
                </a:solidFill>
                <a:latin typeface="Calibri"/>
                <a:cs typeface="Calibri"/>
              </a:rPr>
              <a:t>1. CASA DELLA COMUNITÀ</a:t>
            </a:r>
          </a:p>
          <a:p>
            <a:pPr algn="l">
              <a:lnSpc>
                <a:spcPct val="200000"/>
              </a:lnSpc>
            </a:pPr>
            <a:r>
              <a:rPr lang="it-IT" sz="1200" b="1" spc="-15" dirty="0">
                <a:solidFill>
                  <a:srgbClr val="4471C4"/>
                </a:solidFill>
                <a:latin typeface="Calibri"/>
                <a:cs typeface="Calibri"/>
              </a:rPr>
              <a:t>2. INFERMIERE DI FAMIGLIA O COMUNITÀ</a:t>
            </a:r>
          </a:p>
          <a:p>
            <a:pPr algn="l">
              <a:lnSpc>
                <a:spcPct val="200000"/>
              </a:lnSpc>
            </a:pPr>
            <a:r>
              <a:rPr lang="it-IT" sz="1200" b="1" spc="-15" dirty="0">
                <a:solidFill>
                  <a:srgbClr val="4471C4"/>
                </a:solidFill>
                <a:latin typeface="Calibri"/>
                <a:cs typeface="Calibri"/>
              </a:rPr>
              <a:t>3. UNITÀ DI CONTINUITÀ ASSISTENZIALE</a:t>
            </a:r>
          </a:p>
          <a:p>
            <a:pPr algn="l">
              <a:lnSpc>
                <a:spcPct val="200000"/>
              </a:lnSpc>
            </a:pPr>
            <a:r>
              <a:rPr lang="it-IT" sz="1200" b="1" spc="-15" dirty="0">
                <a:solidFill>
                  <a:srgbClr val="4471C4"/>
                </a:solidFill>
                <a:latin typeface="Calibri"/>
                <a:cs typeface="Calibri"/>
              </a:rPr>
              <a:t>4. CENTRALE OPERATIVA TERRITORIALE - COT</a:t>
            </a:r>
          </a:p>
          <a:p>
            <a:pPr algn="l">
              <a:lnSpc>
                <a:spcPct val="200000"/>
              </a:lnSpc>
            </a:pPr>
            <a:r>
              <a:rPr lang="it-IT" sz="1200" b="1" spc="-15" dirty="0">
                <a:solidFill>
                  <a:srgbClr val="4471C4"/>
                </a:solidFill>
                <a:latin typeface="Calibri"/>
                <a:cs typeface="Calibri"/>
              </a:rPr>
              <a:t>5. CENTRALE OPERATIVA 116117</a:t>
            </a:r>
          </a:p>
          <a:p>
            <a:pPr algn="l">
              <a:lnSpc>
                <a:spcPct val="200000"/>
              </a:lnSpc>
            </a:pPr>
            <a:r>
              <a:rPr lang="it-IT" sz="1200" b="1" spc="-15" dirty="0">
                <a:solidFill>
                  <a:srgbClr val="4471C4"/>
                </a:solidFill>
                <a:latin typeface="Calibri"/>
                <a:cs typeface="Calibri"/>
              </a:rPr>
              <a:t>6. ASSISTENZA DOMICILIARE</a:t>
            </a:r>
          </a:p>
          <a:p>
            <a:pPr algn="l">
              <a:lnSpc>
                <a:spcPct val="200000"/>
              </a:lnSpc>
            </a:pPr>
            <a:r>
              <a:rPr lang="it-IT" sz="1200" b="1" spc="-15" dirty="0">
                <a:solidFill>
                  <a:srgbClr val="4471C4"/>
                </a:solidFill>
                <a:latin typeface="Calibri"/>
                <a:cs typeface="Calibri"/>
              </a:rPr>
              <a:t>7. OSPEDALE DI COMUNITÀ</a:t>
            </a:r>
          </a:p>
          <a:p>
            <a:pPr algn="l">
              <a:lnSpc>
                <a:spcPct val="200000"/>
              </a:lnSpc>
            </a:pPr>
            <a:r>
              <a:rPr lang="it-IT" sz="1200" b="1" spc="-15" dirty="0">
                <a:solidFill>
                  <a:srgbClr val="4471C4"/>
                </a:solidFill>
                <a:latin typeface="Calibri"/>
                <a:cs typeface="Calibri"/>
              </a:rPr>
              <a:t>8. RETE DELLE CURE PALLIATIVE</a:t>
            </a:r>
          </a:p>
          <a:p>
            <a:pPr algn="l">
              <a:lnSpc>
                <a:spcPct val="200000"/>
              </a:lnSpc>
            </a:pPr>
            <a:r>
              <a:rPr lang="it-IT" sz="1200" b="1" spc="-15" dirty="0">
                <a:solidFill>
                  <a:srgbClr val="4471C4"/>
                </a:solidFill>
                <a:latin typeface="Calibri"/>
                <a:cs typeface="Calibri"/>
              </a:rPr>
              <a:t>9. SERVIZI PER LA SALUTE DEI MINORI, DELLE DONNE, DELLE COPPIE E DELLE FAMIGLIE</a:t>
            </a:r>
          </a:p>
        </p:txBody>
      </p:sp>
    </p:spTree>
    <p:extLst>
      <p:ext uri="{BB962C8B-B14F-4D97-AF65-F5344CB8AC3E}">
        <p14:creationId xmlns:p14="http://schemas.microsoft.com/office/powerpoint/2010/main" val="3868946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48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E59784-DF5A-F70B-55BE-EF0E5CDDA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111"/>
          <a:stretch/>
        </p:blipFill>
        <p:spPr>
          <a:xfrm>
            <a:off x="3941827" y="1733"/>
            <a:ext cx="4308346" cy="110057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74D53EA-5F30-5A7A-D6E5-8C3A46E54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261" y="1677881"/>
            <a:ext cx="8944713" cy="503363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D4AEDBF-48A4-9F8B-6488-FF50934FE5C7}"/>
              </a:ext>
            </a:extLst>
          </p:cNvPr>
          <p:cNvSpPr txBox="1"/>
          <p:nvPr/>
        </p:nvSpPr>
        <p:spPr>
          <a:xfrm>
            <a:off x="739065" y="969138"/>
            <a:ext cx="90796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i="1" u="none" strike="noStrike" baseline="0" dirty="0">
                <a:solidFill>
                  <a:srgbClr val="0070C1"/>
                </a:solidFill>
                <a:latin typeface="Arial-BoldItalicMT"/>
              </a:rPr>
              <a:t>Il Distretto: funzioni e standard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909270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48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E59784-DF5A-F70B-55BE-EF0E5CDDA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111"/>
          <a:stretch/>
        </p:blipFill>
        <p:spPr>
          <a:xfrm>
            <a:off x="3941827" y="1733"/>
            <a:ext cx="4308346" cy="110057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A2E7BF5-1B04-B21C-319A-138D0DA34D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92" t="35340" r="45971" b="20000"/>
          <a:stretch/>
        </p:blipFill>
        <p:spPr>
          <a:xfrm>
            <a:off x="618476" y="1851887"/>
            <a:ext cx="8558074" cy="464966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45A7539-5927-0FB8-6915-48ED056D4EE8}"/>
              </a:ext>
            </a:extLst>
          </p:cNvPr>
          <p:cNvSpPr txBox="1"/>
          <p:nvPr/>
        </p:nvSpPr>
        <p:spPr>
          <a:xfrm>
            <a:off x="726118" y="1033772"/>
            <a:ext cx="10397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b="1" i="0" u="none" strike="noStrike" baseline="0" dirty="0">
                <a:solidFill>
                  <a:srgbClr val="0070C0"/>
                </a:solidFill>
                <a:latin typeface="Raleway-ExtraBold"/>
              </a:rPr>
              <a:t>Verranno realizzate 1350 case della comunità hub con i fondi PNRR</a:t>
            </a:r>
            <a:endParaRPr lang="it-IT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96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48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E59784-DF5A-F70B-55BE-EF0E5CDDA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111"/>
          <a:stretch/>
        </p:blipFill>
        <p:spPr>
          <a:xfrm>
            <a:off x="3941827" y="1733"/>
            <a:ext cx="4308346" cy="110057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5F01D36-80E8-E05D-3DDD-897F54B0B6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33" t="30680" r="35995" b="15987"/>
          <a:stretch/>
        </p:blipFill>
        <p:spPr>
          <a:xfrm>
            <a:off x="179913" y="1624353"/>
            <a:ext cx="10224401" cy="517500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14E7466-233A-27A1-04DA-5340D68AC449}"/>
              </a:ext>
            </a:extLst>
          </p:cNvPr>
          <p:cNvSpPr txBox="1"/>
          <p:nvPr/>
        </p:nvSpPr>
        <p:spPr>
          <a:xfrm>
            <a:off x="330834" y="703937"/>
            <a:ext cx="1124800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3200" b="1" i="1" u="none" strike="noStrike" baseline="0" dirty="0">
                <a:solidFill>
                  <a:srgbClr val="0070C1"/>
                </a:solidFill>
                <a:latin typeface="Arial-BoldItalicMT"/>
              </a:rPr>
              <a:t>Casa della Comunità</a:t>
            </a:r>
          </a:p>
          <a:p>
            <a:pPr algn="l"/>
            <a:r>
              <a:rPr lang="it-IT" sz="1800" b="1" i="0" u="none" strike="noStrike" baseline="0" dirty="0">
                <a:solidFill>
                  <a:srgbClr val="0C7BC2"/>
                </a:solidFill>
                <a:latin typeface="Arial-BoldMT"/>
              </a:rPr>
              <a:t>Standard minimi che deve avere una Casa della Comunità hub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127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48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E59784-DF5A-F70B-55BE-EF0E5CDDA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111"/>
          <a:stretch/>
        </p:blipFill>
        <p:spPr>
          <a:xfrm>
            <a:off x="3941827" y="1733"/>
            <a:ext cx="4308346" cy="110057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6538B1F-5EE5-1841-984A-E241F2DCEED8}"/>
              </a:ext>
            </a:extLst>
          </p:cNvPr>
          <p:cNvSpPr txBox="1"/>
          <p:nvPr/>
        </p:nvSpPr>
        <p:spPr>
          <a:xfrm>
            <a:off x="894564" y="1906035"/>
            <a:ext cx="100338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b="1" i="0" u="none" strike="noStrike" baseline="0" dirty="0">
                <a:solidFill>
                  <a:srgbClr val="0070C0"/>
                </a:solidFill>
                <a:latin typeface="Arial-BoldMT"/>
              </a:rPr>
              <a:t>Standard</a:t>
            </a:r>
          </a:p>
          <a:p>
            <a:pPr algn="just"/>
            <a:endParaRPr lang="it-IT" sz="1800" b="1" i="0" u="none" strike="noStrike" baseline="0" dirty="0">
              <a:solidFill>
                <a:srgbClr val="0070C0"/>
              </a:solidFill>
              <a:latin typeface="Arial-BoldMT"/>
            </a:endParaRPr>
          </a:p>
          <a:p>
            <a:pPr algn="just"/>
            <a:r>
              <a:rPr lang="it-IT" sz="1800" b="1" i="0" u="none" strike="noStrike" baseline="0" dirty="0">
                <a:solidFill>
                  <a:srgbClr val="000000"/>
                </a:solidFill>
                <a:latin typeface="Arial-BoldMT"/>
              </a:rPr>
              <a:t>Almeno 1 </a:t>
            </a:r>
            <a:r>
              <a:rPr lang="it-IT" sz="1800" b="1" i="0" u="none" strike="noStrike" baseline="0" dirty="0" err="1">
                <a:solidFill>
                  <a:srgbClr val="000000"/>
                </a:solidFill>
                <a:latin typeface="Arial-BoldMT"/>
              </a:rPr>
              <a:t>IFoC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Arial-BoldMT"/>
              </a:rPr>
              <a:t> ogni </a:t>
            </a:r>
            <a:r>
              <a:rPr lang="it-IT" sz="1800" b="1" i="0" u="none" strike="noStrike" baseline="0" dirty="0">
                <a:solidFill>
                  <a:srgbClr val="0C7BC2"/>
                </a:solidFill>
                <a:latin typeface="Arial-BoldMT"/>
              </a:rPr>
              <a:t>3.000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Arial-BoldMT"/>
              </a:rPr>
              <a:t>abitanti.</a:t>
            </a:r>
          </a:p>
          <a:p>
            <a:pPr algn="just"/>
            <a:r>
              <a:rPr lang="it-IT" sz="1800" b="0" i="0" u="none" strike="noStrike" baseline="0" dirty="0">
                <a:solidFill>
                  <a:srgbClr val="000000"/>
                </a:solidFill>
                <a:latin typeface="ArialMT"/>
              </a:rPr>
              <a:t>Tale standard è da intendersi come numero complessivo di Infermieri</a:t>
            </a:r>
            <a:r>
              <a:rPr lang="it-IT" dirty="0">
                <a:solidFill>
                  <a:srgbClr val="000000"/>
                </a:solidFill>
                <a:latin typeface="ArialMT"/>
              </a:rPr>
              <a:t>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MT"/>
              </a:rPr>
              <a:t>di Famiglia o Comunità impiegati nei diversi setting assistenziali in cui l’assistenza territoriale si articola.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4BC0135-E54E-8E2E-8712-DFA22BEEBD96}"/>
              </a:ext>
            </a:extLst>
          </p:cNvPr>
          <p:cNvSpPr txBox="1"/>
          <p:nvPr/>
        </p:nvSpPr>
        <p:spPr>
          <a:xfrm>
            <a:off x="255375" y="1006920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i="1" dirty="0">
                <a:solidFill>
                  <a:srgbClr val="0070C0"/>
                </a:solidFill>
                <a:latin typeface="Arial-BoldMT"/>
              </a:rPr>
              <a:t>Infermiere di Famiglia o Comunità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5F6712E-F5D5-FCDD-BF3E-AE031D663F4D}"/>
              </a:ext>
            </a:extLst>
          </p:cNvPr>
          <p:cNvSpPr txBox="1"/>
          <p:nvPr/>
        </p:nvSpPr>
        <p:spPr>
          <a:xfrm>
            <a:off x="894563" y="4072392"/>
            <a:ext cx="100338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0070C0"/>
                </a:solidFill>
                <a:latin typeface="Arial-BoldMT"/>
              </a:rPr>
              <a:t>Definizione</a:t>
            </a:r>
          </a:p>
          <a:p>
            <a:pPr algn="just"/>
            <a:endParaRPr lang="it-IT" sz="1800" b="0" i="0" u="none" strike="noStrike" baseline="0" dirty="0">
              <a:solidFill>
                <a:srgbClr val="000000"/>
              </a:solidFill>
              <a:latin typeface="ArialMT"/>
            </a:endParaRPr>
          </a:p>
          <a:p>
            <a:pPr algn="just"/>
            <a:r>
              <a:rPr lang="it-IT" sz="1800" b="0" i="0" u="none" strike="noStrike" baseline="0" dirty="0">
                <a:solidFill>
                  <a:srgbClr val="000000"/>
                </a:solidFill>
                <a:latin typeface="ArialMT"/>
              </a:rPr>
              <a:t>Professionista di riferimento che assicura </a:t>
            </a:r>
            <a:r>
              <a:rPr lang="it-IT" sz="1800" b="1" i="0" u="none" strike="noStrike" baseline="0" dirty="0">
                <a:solidFill>
                  <a:srgbClr val="0C7BC1"/>
                </a:solidFill>
                <a:latin typeface="Arial-BoldMT"/>
              </a:rPr>
              <a:t>l’assistenza infermieristica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MT"/>
              </a:rPr>
              <a:t>ai</a:t>
            </a:r>
            <a:r>
              <a:rPr lang="it-IT" dirty="0">
                <a:solidFill>
                  <a:srgbClr val="000000"/>
                </a:solidFill>
                <a:latin typeface="ArialMT"/>
              </a:rPr>
              <a:t>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MT"/>
              </a:rPr>
              <a:t>diversi livelli di complessità </a:t>
            </a:r>
            <a:r>
              <a:rPr lang="it-IT" sz="1800" b="1" i="0" u="none" strike="noStrike" baseline="0" dirty="0">
                <a:solidFill>
                  <a:srgbClr val="0C7BC1"/>
                </a:solidFill>
                <a:latin typeface="Arial-BoldMT"/>
              </a:rPr>
              <a:t>in collaborazione con tutti i professionisti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MT"/>
              </a:rPr>
              <a:t>presenti nella comunità in cui opera, </a:t>
            </a:r>
            <a:r>
              <a:rPr lang="it-IT" sz="1800" b="1" i="0" u="none" strike="noStrike" baseline="0" dirty="0">
                <a:solidFill>
                  <a:srgbClr val="0C7BC1"/>
                </a:solidFill>
                <a:latin typeface="Arial-BoldMT"/>
              </a:rPr>
              <a:t>perseguendo l’integrazione interdisciplinare, sanitaria e sociale dei servizi e dei professionisti e ponendo al centro la persona.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4347330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595</Words>
  <Application>Microsoft Office PowerPoint</Application>
  <PresentationFormat>Widescreen</PresentationFormat>
  <Paragraphs>63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6" baseType="lpstr">
      <vt:lpstr>Aharoni</vt:lpstr>
      <vt:lpstr>Arial</vt:lpstr>
      <vt:lpstr>Arial-BoldItalicMT</vt:lpstr>
      <vt:lpstr>Arial-BoldMT</vt:lpstr>
      <vt:lpstr>ArialMT</vt:lpstr>
      <vt:lpstr>Avenir Next LT Pro</vt:lpstr>
      <vt:lpstr>Calibri</vt:lpstr>
      <vt:lpstr>NewsGoth BT</vt:lpstr>
      <vt:lpstr>Raleway-ExtraBold</vt:lpstr>
      <vt:lpstr>PrismaticVTI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Alberto Pampalone Morisani</dc:creator>
  <cp:lastModifiedBy>valeria fava</cp:lastModifiedBy>
  <cp:revision>14</cp:revision>
  <dcterms:created xsi:type="dcterms:W3CDTF">2022-10-13T11:02:35Z</dcterms:created>
  <dcterms:modified xsi:type="dcterms:W3CDTF">2023-05-26T12:11:54Z</dcterms:modified>
</cp:coreProperties>
</file>