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70" r:id="rId5"/>
    <p:sldId id="2146849998" r:id="rId6"/>
    <p:sldId id="2146849993" r:id="rId7"/>
    <p:sldId id="2146850000" r:id="rId8"/>
    <p:sldId id="2146849997" r:id="rId9"/>
    <p:sldId id="2146849999" r:id="rId10"/>
    <p:sldId id="2146849987" r:id="rId11"/>
    <p:sldId id="21468500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122C"/>
    <a:srgbClr val="548235"/>
    <a:srgbClr val="B3566D"/>
    <a:srgbClr val="D46A85"/>
    <a:srgbClr val="D96C88"/>
    <a:srgbClr val="7F6000"/>
    <a:srgbClr val="004C45"/>
    <a:srgbClr val="009C95"/>
    <a:srgbClr val="EB8C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B9C80-CDAA-48D6-B6E4-C183AEBBB18A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CA530-3C20-4D16-B8A4-549093E66E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17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506D0-595F-416E-8581-20D7E26410F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42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080A1-9227-4290-A4E0-910CD55F1A3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11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506D0-595F-416E-8581-20D7E26410F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28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506D0-595F-416E-8581-20D7E26410F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60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080A1-9227-4290-A4E0-910CD55F1A3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3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ACB2-9E81-FF2E-F2D3-2F026CAF4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03F65-4FA6-BBD6-847C-0C0BFB97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06B8-CD22-C6AE-BBDB-4EC28879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BBA3A-3205-C58B-299A-260E5DCB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C24CB-0BD6-9F8C-2E84-345A864A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49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C03B-A390-3A49-2372-F9DFC0E9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6CDF5-E045-3473-CCB1-CABE6C1B7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3478-53AE-FB42-A945-F6C67040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298F-DCE5-E489-7199-7B8C27AA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E4D33-8E7B-6190-EEC7-54DB5AAE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1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08F34E-5E8E-FC86-BF4D-C814B66FE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6D0D8-64F2-90BE-AA90-0CA5C643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C1DC8-E2EB-11BB-1376-C864D3BE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A4F1-0B71-DC25-8263-403BA019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1A837-3844-31D4-99D0-20AC6663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375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65438C-2AC4-48E6-A36F-4F3AA11BDE25}"/>
              </a:ext>
            </a:extLst>
          </p:cNvPr>
          <p:cNvCxnSpPr>
            <a:cxnSpLocks/>
          </p:cNvCxnSpPr>
          <p:nvPr userDrawn="1"/>
        </p:nvCxnSpPr>
        <p:spPr>
          <a:xfrm>
            <a:off x="498071" y="6323154"/>
            <a:ext cx="11195858" cy="0"/>
          </a:xfrm>
          <a:prstGeom prst="line">
            <a:avLst/>
          </a:prstGeom>
          <a:ln>
            <a:solidFill>
              <a:srgbClr val="8512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CBAC17-7F09-40FF-A96C-C255B4846838}"/>
              </a:ext>
            </a:extLst>
          </p:cNvPr>
          <p:cNvCxnSpPr>
            <a:cxnSpLocks/>
          </p:cNvCxnSpPr>
          <p:nvPr userDrawn="1"/>
        </p:nvCxnSpPr>
        <p:spPr>
          <a:xfrm>
            <a:off x="498071" y="552099"/>
            <a:ext cx="11195858" cy="0"/>
          </a:xfrm>
          <a:prstGeom prst="line">
            <a:avLst/>
          </a:prstGeom>
          <a:ln>
            <a:solidFill>
              <a:srgbClr val="8512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6">
            <a:extLst>
              <a:ext uri="{FF2B5EF4-FFF2-40B4-BE49-F238E27FC236}">
                <a16:creationId xmlns:a16="http://schemas.microsoft.com/office/drawing/2014/main" id="{DD9AA412-31F4-4E4D-AE48-EF549B1DAB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68019" y="6441049"/>
            <a:ext cx="525910" cy="37287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sz="1400" b="0" i="0">
                <a:solidFill>
                  <a:srgbClr val="85122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5819CF34-5457-4A3E-937B-94B729D08392}" type="slidenum">
              <a:rPr lang="it-IT" altLang="ja-JP" smtClean="0"/>
              <a:pPr>
                <a:defRPr/>
              </a:pPr>
              <a:t>‹N›</a:t>
            </a:fld>
            <a:endParaRPr lang="it-IT" altLang="ja-JP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DDE0F-4B3C-42A7-A266-59FCDADA7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183" y="6463665"/>
            <a:ext cx="1399634" cy="3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2EC6-EC73-C378-7C6B-36B9A62C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72FD6-6538-0621-EE59-0FD441B8E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95AC-4C93-CEAA-AADF-85A530AE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7D450-33F6-925F-FF37-32198252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C1964-92EE-BF1D-9F40-1D614FEC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4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AAC6-FBFB-D6CD-DB29-AAD7C252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3DB8-836E-E989-2F2B-EB0E7B697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298A-53CE-5105-E500-223DC724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A57B3-0ADC-B5DD-E914-0C985A1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DD862-64AF-E6BE-3623-FB759D3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7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3795-607F-B411-CA5A-B3CAF08C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B2D51-93AF-A7AD-5B18-CD1E02DD1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93898-1693-EB2B-4D0E-FBE9EE72E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80A19-3602-32D8-9B6B-39F63B79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9D693-73E8-CFC9-4439-6F142658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03473-2FDC-531C-0944-BBC8F31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80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C10E-B6E7-9C94-87B7-310A909B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A8D23-770B-CE32-71A4-D442C0D7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9676A-9407-3375-4011-7B94142F2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35829-F5CE-8E01-809D-4E789479B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56C05-ED7D-A1CC-6F3B-47C548500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58818-A08A-ECF4-85E9-54C9E875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FD469B-1BCF-0D4C-D496-DC323D52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1771B-2688-1F4A-BF21-13FA9344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31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B781-06C0-B17C-FE95-913C2659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49ED0-72B8-C3B6-52C7-55C5D19B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6081B-52D7-AC66-005D-27554241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1AE22-BE11-2B2C-BC35-D8A7E6E0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00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29059-2365-9FEB-B8D3-8814ADCA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25E90-1A57-7F2E-79D5-EB0F078C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EACE6-12BA-D852-91F4-3E83588F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57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9D50-18AE-4117-3199-65CD5BE0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6E06-C7CB-DD78-E806-713F279B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D3542-CDB5-B35B-AC0F-8CB81DFF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65C6A-4434-0C62-D7BB-F5A5A2D0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6AB22-0A13-6623-3FBC-62AB2A6A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D729A-C645-2161-01C9-0B2B8628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80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A5B2-1A3F-F2D8-BC83-3F0FD1A8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7AB7B-B7CE-5BE3-0ABC-4C587755B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51831-9A5F-1F23-9D79-BB7BE2FBA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BE0DF-DEB0-AB05-CA03-CC212E1F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EECCC-3AC8-BE81-28AB-CAAD501E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E2454-B7F3-C8BA-D964-909E7006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8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A04C7-5944-44AB-3BB9-94E61C80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14D2-7C76-34CE-762A-86C6F9FB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159A6-C787-04E1-E60A-AD9FF7FE3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7614E-1EEF-4049-85CB-7BDAC8FD138B}" type="datetimeFigureOut">
              <a:rPr lang="it-IT" smtClean="0"/>
              <a:t>12/05/2023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ED36D-3F5E-64A1-9461-A0F8F36A3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3439F-A7F4-9CD0-47CF-F05617E9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48A46-84DC-4DE3-9121-68E11E26A4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65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lickr.com/photos/z_wenjie/5644842473" TargetMode="Externa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lickr.com/photos/z_wenjie/5644842473" TargetMode="Externa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379649-C081-4E83-BCBD-589054DC1E59}"/>
              </a:ext>
            </a:extLst>
          </p:cNvPr>
          <p:cNvSpPr txBox="1"/>
          <p:nvPr/>
        </p:nvSpPr>
        <p:spPr>
          <a:xfrm>
            <a:off x="5706965" y="947651"/>
            <a:ext cx="30225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building, outdoor, city, old&#10;&#10;Description automatically generated">
            <a:extLst>
              <a:ext uri="{FF2B5EF4-FFF2-40B4-BE49-F238E27FC236}">
                <a16:creationId xmlns:a16="http://schemas.microsoft.com/office/drawing/2014/main" id="{58C60353-11EA-5BD7-D8FE-B9E841CD1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72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863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8A5AFD-3A94-43A0-9492-3E3F2D18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036" y="310162"/>
            <a:ext cx="1800793" cy="68101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9748C79-9F5C-2DE5-07C8-D9923922FAEA}"/>
              </a:ext>
            </a:extLst>
          </p:cNvPr>
          <p:cNvSpPr txBox="1">
            <a:spLocks/>
          </p:cNvSpPr>
          <p:nvPr/>
        </p:nvSpPr>
        <p:spPr>
          <a:xfrm>
            <a:off x="0" y="4496586"/>
            <a:ext cx="12253863" cy="153277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Dipartimento Pianificazione Strategica e PNRR di Roma Capitale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Raffaele Barbato - Direttore</a:t>
            </a:r>
          </a:p>
        </p:txBody>
      </p:sp>
    </p:spTree>
    <p:extLst>
      <p:ext uri="{BB962C8B-B14F-4D97-AF65-F5344CB8AC3E}">
        <p14:creationId xmlns:p14="http://schemas.microsoft.com/office/powerpoint/2010/main" val="342281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3E95E9A-14DC-B4E4-221F-27B600C80895}"/>
              </a:ext>
            </a:extLst>
          </p:cNvPr>
          <p:cNvSpPr txBox="1">
            <a:spLocks/>
          </p:cNvSpPr>
          <p:nvPr/>
        </p:nvSpPr>
        <p:spPr>
          <a:xfrm>
            <a:off x="545347" y="142084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Indice dei contenuti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50DC-70E3-1275-F5B5-984612081E1F}"/>
              </a:ext>
            </a:extLst>
          </p:cNvPr>
          <p:cNvSpPr txBox="1"/>
          <p:nvPr/>
        </p:nvSpPr>
        <p:spPr>
          <a:xfrm>
            <a:off x="619431" y="1408160"/>
            <a:ext cx="7885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1. La Programmazione integrata: il processo di definizione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44D98-38CD-1EC7-1EB0-0F54CA2EE768}"/>
              </a:ext>
            </a:extLst>
          </p:cNvPr>
          <p:cNvSpPr txBox="1"/>
          <p:nvPr/>
        </p:nvSpPr>
        <p:spPr>
          <a:xfrm>
            <a:off x="619431" y="27423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/>
              </a:rPr>
              <a:t>3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/>
              </a:rPr>
              <a:t>. I numeri del PNRR per Roma Capitale</a:t>
            </a:r>
            <a:endParaRPr lang="en-US" sz="2000" dirty="0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87246-C1F6-B241-07FE-031FFEF9987E}"/>
              </a:ext>
            </a:extLst>
          </p:cNvPr>
          <p:cNvSpPr txBox="1"/>
          <p:nvPr/>
        </p:nvSpPr>
        <p:spPr>
          <a:xfrm>
            <a:off x="619431" y="3409466"/>
            <a:ext cx="80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4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. I p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/>
              </a:rPr>
              <a:t>rogetti PNRR che impattano su Roma Capitale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45947-F349-D9E8-9746-7C779C858D31}"/>
              </a:ext>
            </a:extLst>
          </p:cNvPr>
          <p:cNvSpPr txBox="1"/>
          <p:nvPr/>
        </p:nvSpPr>
        <p:spPr>
          <a:xfrm>
            <a:off x="619431" y="2075262"/>
            <a:ext cx="80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2. </a:t>
            </a:r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L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a 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Programmazione</a:t>
            </a: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 integrata: il framework dell’attuazione 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A36F1-E6E7-ABA1-8EBB-3CC7B1834BF2}"/>
              </a:ext>
            </a:extLst>
          </p:cNvPr>
          <p:cNvSpPr txBox="1"/>
          <p:nvPr/>
        </p:nvSpPr>
        <p:spPr>
          <a:xfrm>
            <a:off x="619431" y="4076568"/>
            <a:ext cx="80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5. La Governance del PNRR di Roma Capitale</a:t>
            </a:r>
          </a:p>
        </p:txBody>
      </p:sp>
    </p:spTree>
    <p:extLst>
      <p:ext uri="{BB962C8B-B14F-4D97-AF65-F5344CB8AC3E}">
        <p14:creationId xmlns:p14="http://schemas.microsoft.com/office/powerpoint/2010/main" val="2923361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9">
            <a:extLst>
              <a:ext uri="{FF2B5EF4-FFF2-40B4-BE49-F238E27FC236}">
                <a16:creationId xmlns:a16="http://schemas.microsoft.com/office/drawing/2014/main" id="{FC5A8F10-98A2-2D3D-CA2A-A6726EB4B6B0}"/>
              </a:ext>
            </a:extLst>
          </p:cNvPr>
          <p:cNvSpPr/>
          <p:nvPr/>
        </p:nvSpPr>
        <p:spPr>
          <a:xfrm>
            <a:off x="6320051" y="1777244"/>
            <a:ext cx="5400000" cy="17161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B8DC7B89-974E-F51B-A0B0-40A7DF67BEA1}"/>
              </a:ext>
            </a:extLst>
          </p:cNvPr>
          <p:cNvSpPr/>
          <p:nvPr/>
        </p:nvSpPr>
        <p:spPr>
          <a:xfrm>
            <a:off x="506018" y="1777244"/>
            <a:ext cx="5400000" cy="17161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1CC7505-EBBD-F4A4-3398-7E06787A951B}"/>
              </a:ext>
            </a:extLst>
          </p:cNvPr>
          <p:cNvSpPr/>
          <p:nvPr/>
        </p:nvSpPr>
        <p:spPr>
          <a:xfrm>
            <a:off x="506019" y="4105945"/>
            <a:ext cx="11214032" cy="2003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35F372-D341-4B31-8ADA-4D5B7C03F7D9}"/>
              </a:ext>
            </a:extLst>
          </p:cNvPr>
          <p:cNvSpPr txBox="1">
            <a:spLocks/>
          </p:cNvSpPr>
          <p:nvPr/>
        </p:nvSpPr>
        <p:spPr>
          <a:xfrm>
            <a:off x="506019" y="92924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1. La Programmazione integrata: il processo di definizione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4A612-AF9A-7E16-28F8-52E35F7C7036}"/>
              </a:ext>
            </a:extLst>
          </p:cNvPr>
          <p:cNvSpPr txBox="1"/>
          <p:nvPr/>
        </p:nvSpPr>
        <p:spPr>
          <a:xfrm>
            <a:off x="915964" y="1379088"/>
            <a:ext cx="4984066" cy="360000"/>
          </a:xfrm>
          <a:prstGeom prst="roundRect">
            <a:avLst/>
          </a:prstGeom>
          <a:solidFill>
            <a:schemeClr val="accent2"/>
          </a:solidFill>
        </p:spPr>
        <p:txBody>
          <a:bodyPr wrap="square" lIns="72726" tIns="36363" rIns="72726" bIns="36363" rtlCol="0" anchor="ctr">
            <a:noAutofit/>
          </a:bodyPr>
          <a:lstStyle/>
          <a:p>
            <a:pPr marL="73232" algn="ctr"/>
            <a:r>
              <a:rPr lang="en-US" sz="127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Documentazione</a:t>
            </a:r>
            <a:r>
              <a:rPr lang="en-US" sz="127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 </a:t>
            </a:r>
            <a:r>
              <a:rPr lang="en-US" sz="127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Strategica</a:t>
            </a:r>
            <a:endParaRPr lang="en-US" sz="1451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B532925B-FBBD-25ED-DD84-2999EF518C03}"/>
              </a:ext>
            </a:extLst>
          </p:cNvPr>
          <p:cNvSpPr>
            <a:spLocks noChangeAspect="1"/>
          </p:cNvSpPr>
          <p:nvPr/>
        </p:nvSpPr>
        <p:spPr bwMode="auto">
          <a:xfrm rot="2604022">
            <a:off x="587925" y="1362499"/>
            <a:ext cx="396000" cy="396000"/>
          </a:xfrm>
          <a:prstGeom prst="teardrop">
            <a:avLst/>
          </a:prstGeom>
          <a:solidFill>
            <a:schemeClr val="accent2"/>
          </a:solidFill>
          <a:ln w="19050" cap="flat" cmpd="sng" algn="ctr">
            <a:solidFill>
              <a:srgbClr val="FFFE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6" tIns="36363" rIns="72726" bIns="3636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27272"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2176">
              <a:latin typeface="Montserrat" panose="00000500000000000000" pitchFamily="2" charset="0"/>
              <a:ea typeface="ＭＳ Ｐゴシック" charset="-128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427CD-FC88-339A-84B4-6C4E1145B299}"/>
              </a:ext>
            </a:extLst>
          </p:cNvPr>
          <p:cNvSpPr txBox="1"/>
          <p:nvPr/>
        </p:nvSpPr>
        <p:spPr>
          <a:xfrm>
            <a:off x="538193" y="1820516"/>
            <a:ext cx="5400000" cy="1614573"/>
          </a:xfrm>
          <a:prstGeom prst="rect">
            <a:avLst/>
          </a:prstGeom>
          <a:noFill/>
          <a:ln>
            <a:noFill/>
          </a:ln>
        </p:spPr>
        <p:txBody>
          <a:bodyPr wrap="square" lIns="72726" tIns="36363" rIns="72726" bIns="36363" rtlCol="0" anchor="t" anchorCtr="0">
            <a:noAutofit/>
          </a:bodyPr>
          <a:lstStyle/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Attuazione delle previsioni del  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Documento unico di programmazione (DUP) </a:t>
            </a:r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al fine di allineare le linee programmatiche con gli obiettivi strategici, operativi e gestionali di Roma Capitale.</a:t>
            </a:r>
          </a:p>
          <a:p>
            <a:pPr marL="285750" indent="-285750" algn="just">
              <a:buFontTx/>
              <a:buChar char="-"/>
            </a:pPr>
            <a:endParaRPr lang="it-IT" sz="1200" dirty="0"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algn="just"/>
            <a:r>
              <a:rPr lang="it-IT" sz="1200" b="0" i="0" dirty="0">
                <a:effectLst/>
                <a:latin typeface="Montserrat" panose="00000500000000000000" pitchFamily="2" charset="0"/>
              </a:rPr>
              <a:t>In </a:t>
            </a:r>
            <a:r>
              <a:rPr lang="it-IT" sz="1200" b="1" i="0" dirty="0">
                <a:effectLst/>
                <a:latin typeface="Montserrat" panose="00000500000000000000" pitchFamily="2" charset="0"/>
              </a:rPr>
              <a:t>collaborazione sinergica con la Città Metropolitana</a:t>
            </a:r>
            <a:r>
              <a:rPr lang="it-IT" sz="1200" b="0" i="0" dirty="0">
                <a:effectLst/>
                <a:latin typeface="Montserrat" panose="00000500000000000000" pitchFamily="2" charset="0"/>
              </a:rPr>
              <a:t>, è stata attivata un'azione finalizzata all'elaborazione del </a:t>
            </a:r>
            <a:r>
              <a:rPr lang="it-IT" sz="1200" b="1" i="0" dirty="0">
                <a:effectLst/>
                <a:latin typeface="Montserrat" panose="00000500000000000000" pitchFamily="2" charset="0"/>
              </a:rPr>
              <a:t>Piano Strategico Metropolitano</a:t>
            </a:r>
            <a:r>
              <a:rPr lang="it-IT" sz="1200" b="0" i="0" dirty="0">
                <a:effectLst/>
                <a:latin typeface="Montserrat" panose="00000500000000000000" pitchFamily="2" charset="0"/>
              </a:rPr>
              <a:t>, con l'obiettivo di coordinare congiuntamente gli interventi e le fonti di finanziamento</a:t>
            </a:r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001FA4-C1B7-CACD-4DBC-CA30DE428C6A}"/>
              </a:ext>
            </a:extLst>
          </p:cNvPr>
          <p:cNvSpPr txBox="1"/>
          <p:nvPr/>
        </p:nvSpPr>
        <p:spPr>
          <a:xfrm>
            <a:off x="915964" y="3617618"/>
            <a:ext cx="10804087" cy="360000"/>
          </a:xfrm>
          <a:prstGeom prst="roundRect">
            <a:avLst/>
          </a:prstGeom>
          <a:solidFill>
            <a:srgbClr val="004C45"/>
          </a:solidFill>
        </p:spPr>
        <p:txBody>
          <a:bodyPr wrap="square" lIns="72726" tIns="36363" rIns="72726" bIns="36363" rtlCol="0" anchor="ctr">
            <a:noAutofit/>
          </a:bodyPr>
          <a:lstStyle/>
          <a:p>
            <a:pPr marL="73232" indent="-73232" algn="ctr"/>
            <a:r>
              <a:rPr lang="it-IT" sz="127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 Mappatura delle opportunità di finanziamento </a:t>
            </a:r>
            <a:endParaRPr lang="it-IT" sz="1451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AFBBA-C8D7-007E-D0B3-2CD24203C67C}"/>
              </a:ext>
            </a:extLst>
          </p:cNvPr>
          <p:cNvSpPr txBox="1"/>
          <p:nvPr/>
        </p:nvSpPr>
        <p:spPr>
          <a:xfrm>
            <a:off x="506020" y="4565582"/>
            <a:ext cx="2484000" cy="1645920"/>
          </a:xfrm>
          <a:prstGeom prst="rect">
            <a:avLst/>
          </a:prstGeom>
          <a:noFill/>
        </p:spPr>
        <p:txBody>
          <a:bodyPr wrap="square" lIns="72726" tIns="36363" rIns="72726" bIns="36363" rtlCol="0" anchor="t" anchorCtr="0">
            <a:noAutofit/>
          </a:bodyPr>
          <a:lstStyle/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Roma Capitale ha intrapreso un’attività di scouting e monitoraggio degli avvisi pubblicati a cui i Comuni potevano partecipare come Soggetti attuatori. A valere sul PNRR al momento sono stati concessi 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1.14 miliardi di euro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9F68B15F-D627-58FF-927B-A5E0D2CB245A}"/>
              </a:ext>
            </a:extLst>
          </p:cNvPr>
          <p:cNvSpPr>
            <a:spLocks/>
          </p:cNvSpPr>
          <p:nvPr/>
        </p:nvSpPr>
        <p:spPr bwMode="auto">
          <a:xfrm rot="2604022">
            <a:off x="587925" y="3594720"/>
            <a:ext cx="396000" cy="396000"/>
          </a:xfrm>
          <a:prstGeom prst="teardrop">
            <a:avLst/>
          </a:prstGeom>
          <a:solidFill>
            <a:srgbClr val="004C45"/>
          </a:solidFill>
          <a:ln w="19050" cap="flat" cmpd="sng" algn="ctr">
            <a:solidFill>
              <a:srgbClr val="FFFE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6" tIns="36363" rIns="72726" bIns="3636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27272"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2176">
              <a:latin typeface="Montserrat" panose="00000500000000000000" pitchFamily="2" charset="0"/>
              <a:ea typeface="ＭＳ Ｐゴシック" charset="-128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687CA6-FF1C-1FAD-0196-1279A2663896}"/>
              </a:ext>
            </a:extLst>
          </p:cNvPr>
          <p:cNvSpPr txBox="1"/>
          <p:nvPr/>
        </p:nvSpPr>
        <p:spPr>
          <a:xfrm>
            <a:off x="6320051" y="1820516"/>
            <a:ext cx="5400000" cy="1614573"/>
          </a:xfrm>
          <a:prstGeom prst="rect">
            <a:avLst/>
          </a:prstGeom>
          <a:noFill/>
        </p:spPr>
        <p:txBody>
          <a:bodyPr wrap="square" lIns="72726" tIns="36363" rIns="72726" bIns="36363" rtlCol="0" anchor="t" anchorCtr="0">
            <a:noAutofit/>
          </a:bodyPr>
          <a:lstStyle/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Interlocuzioni con i Dipartimenti tematici  per intercettare i fabbisogni progettuali, la loro congruità e maturità rispetto alle possibilità di finanziamento.</a:t>
            </a:r>
          </a:p>
          <a:p>
            <a:pPr algn="just"/>
            <a:endParaRPr lang="it-IT" sz="1200" dirty="0"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bisogni individuati sono stati allineati con scrupolosità agli obiettivi strategici di policy</a:t>
            </a:r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, nonché alle fonti finanziarie disponibili ed accessibili, tra cui primeggia il Piano Nazionale di Ripresa e Resilienza (PNRR)."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756B6-3811-E3B4-6987-F8686FB00A87}"/>
              </a:ext>
            </a:extLst>
          </p:cNvPr>
          <p:cNvSpPr txBox="1"/>
          <p:nvPr/>
        </p:nvSpPr>
        <p:spPr>
          <a:xfrm>
            <a:off x="6510722" y="1379088"/>
            <a:ext cx="5209330" cy="360000"/>
          </a:xfrm>
          <a:prstGeom prst="roundRect">
            <a:avLst/>
          </a:prstGeom>
          <a:solidFill>
            <a:srgbClr val="C00000"/>
          </a:solidFill>
        </p:spPr>
        <p:txBody>
          <a:bodyPr wrap="square" lIns="72726" tIns="36363" rIns="72726" bIns="36363" rtlCol="0" anchor="ctr">
            <a:noAutofit/>
          </a:bodyPr>
          <a:lstStyle/>
          <a:p>
            <a:pPr algn="ctr"/>
            <a:r>
              <a:rPr lang="it-IT" sz="127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Campagna di ascolto</a:t>
            </a:r>
            <a:endParaRPr lang="it-IT" sz="1451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0" name="Teardrop 39">
            <a:extLst>
              <a:ext uri="{FF2B5EF4-FFF2-40B4-BE49-F238E27FC236}">
                <a16:creationId xmlns:a16="http://schemas.microsoft.com/office/drawing/2014/main" id="{BDB4EEB8-2EDE-B3CB-002A-5AFFE6B7D23F}"/>
              </a:ext>
            </a:extLst>
          </p:cNvPr>
          <p:cNvSpPr>
            <a:spLocks/>
          </p:cNvSpPr>
          <p:nvPr/>
        </p:nvSpPr>
        <p:spPr bwMode="auto">
          <a:xfrm rot="2604022">
            <a:off x="6174898" y="1362499"/>
            <a:ext cx="396000" cy="396000"/>
          </a:xfrm>
          <a:prstGeom prst="teardrop">
            <a:avLst/>
          </a:prstGeom>
          <a:solidFill>
            <a:srgbClr val="C00000"/>
          </a:solidFill>
          <a:ln w="19050" cap="flat" cmpd="sng" algn="ctr">
            <a:solidFill>
              <a:srgbClr val="FFFE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726" tIns="36363" rIns="72726" bIns="3636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27272" eaLnBrk="0" fontAlgn="base" hangingPunct="0">
              <a:spcBef>
                <a:spcPct val="50000"/>
              </a:spcBef>
              <a:spcAft>
                <a:spcPct val="0"/>
              </a:spcAft>
            </a:pPr>
            <a:endParaRPr lang="it-IT" sz="2176">
              <a:latin typeface="Montserrat" panose="00000500000000000000" pitchFamily="2" charset="0"/>
              <a:ea typeface="ＭＳ Ｐゴシック" charset="-128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FB9938-3D28-7BD3-9A28-2254E3FAC167}"/>
              </a:ext>
            </a:extLst>
          </p:cNvPr>
          <p:cNvSpPr txBox="1"/>
          <p:nvPr/>
        </p:nvSpPr>
        <p:spPr>
          <a:xfrm>
            <a:off x="3416030" y="4545704"/>
            <a:ext cx="2484000" cy="1569660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algn="just">
              <a:defRPr sz="1270">
                <a:solidFill>
                  <a:srgbClr val="004C60"/>
                </a:solidFill>
                <a:latin typeface="Montserrat" panose="000005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it-IT" sz="1200" dirty="0">
                <a:solidFill>
                  <a:schemeClr val="tx1"/>
                </a:solidFill>
              </a:rPr>
              <a:t>Il </a:t>
            </a:r>
            <a:r>
              <a:rPr lang="it-IT" sz="1200" b="1" dirty="0">
                <a:solidFill>
                  <a:schemeClr val="tx1"/>
                </a:solidFill>
              </a:rPr>
              <a:t>PN Metro 21-27 </a:t>
            </a:r>
            <a:r>
              <a:rPr lang="it-IT" sz="1200" dirty="0">
                <a:solidFill>
                  <a:schemeClr val="tx1"/>
                </a:solidFill>
              </a:rPr>
              <a:t>apporterà circa </a:t>
            </a:r>
            <a:r>
              <a:rPr lang="it-IT" sz="1200" b="1" dirty="0">
                <a:solidFill>
                  <a:schemeClr val="tx1"/>
                </a:solidFill>
              </a:rPr>
              <a:t>150M euro </a:t>
            </a:r>
            <a:r>
              <a:rPr lang="it-IT" sz="1200" dirty="0">
                <a:solidFill>
                  <a:schemeClr val="tx1"/>
                </a:solidFill>
              </a:rPr>
              <a:t>per interventi sinergici con Investimenti PNRR.</a:t>
            </a:r>
            <a:r>
              <a:rPr lang="it-IT" sz="1200" b="1" dirty="0">
                <a:solidFill>
                  <a:schemeClr val="tx1"/>
                </a:solidFill>
              </a:rPr>
              <a:t> Il PR FESR Lazio </a:t>
            </a:r>
            <a:r>
              <a:rPr lang="it-IT" sz="1200" dirty="0">
                <a:solidFill>
                  <a:schemeClr val="tx1"/>
                </a:solidFill>
              </a:rPr>
              <a:t>garantirà ulteriori </a:t>
            </a:r>
            <a:r>
              <a:rPr lang="it-IT" sz="1200" b="1" dirty="0">
                <a:solidFill>
                  <a:schemeClr val="tx1"/>
                </a:solidFill>
              </a:rPr>
              <a:t>90M euro </a:t>
            </a:r>
            <a:r>
              <a:rPr lang="it-IT" sz="1200" dirty="0">
                <a:solidFill>
                  <a:schemeClr val="tx1"/>
                </a:solidFill>
              </a:rPr>
              <a:t>per due interventi di rigenerazione ad Ostia e Pietralata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DC41B2-3AA9-192E-B660-8A5BDDBB4C26}"/>
              </a:ext>
            </a:extLst>
          </p:cNvPr>
          <p:cNvSpPr txBox="1"/>
          <p:nvPr/>
        </p:nvSpPr>
        <p:spPr>
          <a:xfrm>
            <a:off x="6326040" y="4545704"/>
            <a:ext cx="2484000" cy="1015663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DL Aiuti (dl 50/2022): destina a Roma Capitale ulteriori 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258 mln € che </a:t>
            </a:r>
            <a:r>
              <a:rPr lang="it-IT" sz="1200" b="1" dirty="0" err="1">
                <a:latin typeface="Montserrat" panose="00000500000000000000" pitchFamily="2" charset="0"/>
                <a:cs typeface="Segoe UI" panose="020B0502040204020203" pitchFamily="34" charset="0"/>
              </a:rPr>
              <a:t>complementano</a:t>
            </a:r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 e rafforzano gli interventi del PNRR. </a:t>
            </a:r>
            <a:endParaRPr lang="it-IT" sz="1200" dirty="0">
              <a:solidFill>
                <a:srgbClr val="004C60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5A700E5-C74F-AF1F-E453-108A003451B1}"/>
              </a:ext>
            </a:extLst>
          </p:cNvPr>
          <p:cNvSpPr/>
          <p:nvPr/>
        </p:nvSpPr>
        <p:spPr>
          <a:xfrm>
            <a:off x="506020" y="4235857"/>
            <a:ext cx="2484000" cy="252000"/>
          </a:xfrm>
          <a:custGeom>
            <a:avLst/>
            <a:gdLst>
              <a:gd name="connsiteX0" fmla="*/ 60012 w 3888002"/>
              <a:gd name="connsiteY0" fmla="*/ 0 h 360001"/>
              <a:gd name="connsiteX1" fmla="*/ 3827990 w 3888002"/>
              <a:gd name="connsiteY1" fmla="*/ 0 h 360001"/>
              <a:gd name="connsiteX2" fmla="*/ 3888002 w 3888002"/>
              <a:gd name="connsiteY2" fmla="*/ 60012 h 360001"/>
              <a:gd name="connsiteX3" fmla="*/ 3888002 w 3888002"/>
              <a:gd name="connsiteY3" fmla="*/ 360001 h 360001"/>
              <a:gd name="connsiteX4" fmla="*/ 3888002 w 3888002"/>
              <a:gd name="connsiteY4" fmla="*/ 360001 h 360001"/>
              <a:gd name="connsiteX5" fmla="*/ 0 w 3888002"/>
              <a:gd name="connsiteY5" fmla="*/ 360001 h 360001"/>
              <a:gd name="connsiteX6" fmla="*/ 0 w 3888002"/>
              <a:gd name="connsiteY6" fmla="*/ 360001 h 360001"/>
              <a:gd name="connsiteX7" fmla="*/ 0 w 3888002"/>
              <a:gd name="connsiteY7" fmla="*/ 60012 h 360001"/>
              <a:gd name="connsiteX8" fmla="*/ 60012 w 3888002"/>
              <a:gd name="connsiteY8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8002" h="360001">
                <a:moveTo>
                  <a:pt x="60012" y="0"/>
                </a:moveTo>
                <a:lnTo>
                  <a:pt x="3827990" y="0"/>
                </a:lnTo>
                <a:cubicBezTo>
                  <a:pt x="3861134" y="0"/>
                  <a:pt x="3888002" y="26868"/>
                  <a:pt x="3888002" y="60012"/>
                </a:cubicBezTo>
                <a:lnTo>
                  <a:pt x="3888002" y="360001"/>
                </a:lnTo>
                <a:lnTo>
                  <a:pt x="3888002" y="360001"/>
                </a:lnTo>
                <a:lnTo>
                  <a:pt x="0" y="360001"/>
                </a:lnTo>
                <a:lnTo>
                  <a:pt x="0" y="360001"/>
                </a:lnTo>
                <a:lnTo>
                  <a:pt x="0" y="60012"/>
                </a:lnTo>
                <a:cubicBezTo>
                  <a:pt x="0" y="26868"/>
                  <a:pt x="26868" y="0"/>
                  <a:pt x="60012" y="0"/>
                </a:cubicBezTo>
                <a:close/>
              </a:path>
            </a:pathLst>
          </a:custGeom>
          <a:solidFill>
            <a:srgbClr val="004C45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4247" tIns="44247" rIns="44247" bIns="2667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PNRR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0133FFA-B0B5-DE5E-03DB-68ED1AA6277D}"/>
              </a:ext>
            </a:extLst>
          </p:cNvPr>
          <p:cNvSpPr/>
          <p:nvPr/>
        </p:nvSpPr>
        <p:spPr>
          <a:xfrm>
            <a:off x="3416030" y="4235857"/>
            <a:ext cx="2484000" cy="252000"/>
          </a:xfrm>
          <a:custGeom>
            <a:avLst/>
            <a:gdLst>
              <a:gd name="connsiteX0" fmla="*/ 60012 w 3888002"/>
              <a:gd name="connsiteY0" fmla="*/ 0 h 360001"/>
              <a:gd name="connsiteX1" fmla="*/ 3827990 w 3888002"/>
              <a:gd name="connsiteY1" fmla="*/ 0 h 360001"/>
              <a:gd name="connsiteX2" fmla="*/ 3888002 w 3888002"/>
              <a:gd name="connsiteY2" fmla="*/ 60012 h 360001"/>
              <a:gd name="connsiteX3" fmla="*/ 3888002 w 3888002"/>
              <a:gd name="connsiteY3" fmla="*/ 360001 h 360001"/>
              <a:gd name="connsiteX4" fmla="*/ 3888002 w 3888002"/>
              <a:gd name="connsiteY4" fmla="*/ 360001 h 360001"/>
              <a:gd name="connsiteX5" fmla="*/ 0 w 3888002"/>
              <a:gd name="connsiteY5" fmla="*/ 360001 h 360001"/>
              <a:gd name="connsiteX6" fmla="*/ 0 w 3888002"/>
              <a:gd name="connsiteY6" fmla="*/ 360001 h 360001"/>
              <a:gd name="connsiteX7" fmla="*/ 0 w 3888002"/>
              <a:gd name="connsiteY7" fmla="*/ 60012 h 360001"/>
              <a:gd name="connsiteX8" fmla="*/ 60012 w 3888002"/>
              <a:gd name="connsiteY8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8002" h="360001">
                <a:moveTo>
                  <a:pt x="60012" y="0"/>
                </a:moveTo>
                <a:lnTo>
                  <a:pt x="3827990" y="0"/>
                </a:lnTo>
                <a:cubicBezTo>
                  <a:pt x="3861134" y="0"/>
                  <a:pt x="3888002" y="26868"/>
                  <a:pt x="3888002" y="60012"/>
                </a:cubicBezTo>
                <a:lnTo>
                  <a:pt x="3888002" y="360001"/>
                </a:lnTo>
                <a:lnTo>
                  <a:pt x="3888002" y="360001"/>
                </a:lnTo>
                <a:lnTo>
                  <a:pt x="0" y="360001"/>
                </a:lnTo>
                <a:lnTo>
                  <a:pt x="0" y="360001"/>
                </a:lnTo>
                <a:lnTo>
                  <a:pt x="0" y="60012"/>
                </a:lnTo>
                <a:cubicBezTo>
                  <a:pt x="0" y="26868"/>
                  <a:pt x="26868" y="0"/>
                  <a:pt x="60012" y="0"/>
                </a:cubicBezTo>
                <a:close/>
              </a:path>
            </a:pathLst>
          </a:custGeom>
          <a:solidFill>
            <a:srgbClr val="004C45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4247" tIns="44247" rIns="44247" bIns="2667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0"/>
                <a:ea typeface="+mn-ea"/>
                <a:cs typeface="+mn-cs"/>
              </a:rPr>
              <a:t>PN METRO / PR FESR Lazio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56F3F85-48B9-5A7C-147E-0D7DA4D1C042}"/>
              </a:ext>
            </a:extLst>
          </p:cNvPr>
          <p:cNvSpPr/>
          <p:nvPr/>
        </p:nvSpPr>
        <p:spPr>
          <a:xfrm>
            <a:off x="6326040" y="4235857"/>
            <a:ext cx="2484000" cy="252000"/>
          </a:xfrm>
          <a:custGeom>
            <a:avLst/>
            <a:gdLst>
              <a:gd name="connsiteX0" fmla="*/ 60012 w 3888002"/>
              <a:gd name="connsiteY0" fmla="*/ 0 h 360001"/>
              <a:gd name="connsiteX1" fmla="*/ 3827990 w 3888002"/>
              <a:gd name="connsiteY1" fmla="*/ 0 h 360001"/>
              <a:gd name="connsiteX2" fmla="*/ 3888002 w 3888002"/>
              <a:gd name="connsiteY2" fmla="*/ 60012 h 360001"/>
              <a:gd name="connsiteX3" fmla="*/ 3888002 w 3888002"/>
              <a:gd name="connsiteY3" fmla="*/ 360001 h 360001"/>
              <a:gd name="connsiteX4" fmla="*/ 3888002 w 3888002"/>
              <a:gd name="connsiteY4" fmla="*/ 360001 h 360001"/>
              <a:gd name="connsiteX5" fmla="*/ 0 w 3888002"/>
              <a:gd name="connsiteY5" fmla="*/ 360001 h 360001"/>
              <a:gd name="connsiteX6" fmla="*/ 0 w 3888002"/>
              <a:gd name="connsiteY6" fmla="*/ 360001 h 360001"/>
              <a:gd name="connsiteX7" fmla="*/ 0 w 3888002"/>
              <a:gd name="connsiteY7" fmla="*/ 60012 h 360001"/>
              <a:gd name="connsiteX8" fmla="*/ 60012 w 3888002"/>
              <a:gd name="connsiteY8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8002" h="360001">
                <a:moveTo>
                  <a:pt x="60012" y="0"/>
                </a:moveTo>
                <a:lnTo>
                  <a:pt x="3827990" y="0"/>
                </a:lnTo>
                <a:cubicBezTo>
                  <a:pt x="3861134" y="0"/>
                  <a:pt x="3888002" y="26868"/>
                  <a:pt x="3888002" y="60012"/>
                </a:cubicBezTo>
                <a:lnTo>
                  <a:pt x="3888002" y="360001"/>
                </a:lnTo>
                <a:lnTo>
                  <a:pt x="3888002" y="360001"/>
                </a:lnTo>
                <a:lnTo>
                  <a:pt x="0" y="360001"/>
                </a:lnTo>
                <a:lnTo>
                  <a:pt x="0" y="360001"/>
                </a:lnTo>
                <a:lnTo>
                  <a:pt x="0" y="60012"/>
                </a:lnTo>
                <a:cubicBezTo>
                  <a:pt x="0" y="26868"/>
                  <a:pt x="26868" y="0"/>
                  <a:pt x="60012" y="0"/>
                </a:cubicBezTo>
                <a:close/>
              </a:path>
            </a:pathLst>
          </a:custGeom>
          <a:solidFill>
            <a:srgbClr val="004C45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4247" tIns="44247" rIns="44247" bIns="2667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>
                <a:solidFill>
                  <a:srgbClr val="FFFFFF"/>
                </a:solidFill>
                <a:latin typeface="Montserrat ExtraBold" panose="00000900000000000000" pitchFamily="2" charset="0"/>
              </a:rPr>
              <a:t>DL AIUTI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3B319D-4DDD-E02E-81BB-8918CBAD0AE8}"/>
              </a:ext>
            </a:extLst>
          </p:cNvPr>
          <p:cNvSpPr txBox="1"/>
          <p:nvPr/>
        </p:nvSpPr>
        <p:spPr>
          <a:xfrm>
            <a:off x="506019" y="580422"/>
            <a:ext cx="11214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Montserrat" panose="00000500000000000000" pitchFamily="2" charset="0"/>
              </a:rPr>
              <a:t>Roma Capitale ha </a:t>
            </a:r>
            <a:r>
              <a:rPr lang="it-IT" sz="1600" b="1" dirty="0">
                <a:latin typeface="Montserrat" panose="00000500000000000000" pitchFamily="2" charset="0"/>
              </a:rPr>
              <a:t>adottato tre linee direttrici per orientare e coordinare strategicamente </a:t>
            </a:r>
            <a:r>
              <a:rPr lang="it-IT" sz="1600" dirty="0">
                <a:latin typeface="Montserrat" panose="00000500000000000000" pitchFamily="2" charset="0"/>
              </a:rPr>
              <a:t>l'impiego di finanziamenti nazionali ed europei volti a promuovere l'innovazione e lo sviluppo socio-economico della città.</a:t>
            </a:r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5" name="TextBox 61">
            <a:extLst>
              <a:ext uri="{FF2B5EF4-FFF2-40B4-BE49-F238E27FC236}">
                <a16:creationId xmlns:a16="http://schemas.microsoft.com/office/drawing/2014/main" id="{315598D8-925B-B76E-EBF0-923377D5A68F}"/>
              </a:ext>
            </a:extLst>
          </p:cNvPr>
          <p:cNvSpPr txBox="1"/>
          <p:nvPr/>
        </p:nvSpPr>
        <p:spPr>
          <a:xfrm>
            <a:off x="5241140" y="1222045"/>
            <a:ext cx="503581" cy="280767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>
                <a:solidFill>
                  <a:srgbClr val="FFFEFD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7" name="TextBox 61">
            <a:extLst>
              <a:ext uri="{FF2B5EF4-FFF2-40B4-BE49-F238E27FC236}">
                <a16:creationId xmlns:a16="http://schemas.microsoft.com/office/drawing/2014/main" id="{792F36CF-326A-79BF-2477-B54077405D54}"/>
              </a:ext>
            </a:extLst>
          </p:cNvPr>
          <p:cNvSpPr txBox="1"/>
          <p:nvPr/>
        </p:nvSpPr>
        <p:spPr>
          <a:xfrm>
            <a:off x="10946621" y="1235406"/>
            <a:ext cx="503581" cy="280767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>
                <a:solidFill>
                  <a:srgbClr val="FFFEFD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F652B5B8-0DB5-4657-40B7-2636104A7801}"/>
              </a:ext>
            </a:extLst>
          </p:cNvPr>
          <p:cNvSpPr txBox="1"/>
          <p:nvPr/>
        </p:nvSpPr>
        <p:spPr>
          <a:xfrm>
            <a:off x="10964680" y="3452729"/>
            <a:ext cx="503581" cy="280767"/>
          </a:xfrm>
          <a:prstGeom prst="roundRect">
            <a:avLst/>
          </a:prstGeom>
          <a:solidFill>
            <a:srgbClr val="004C4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>
                <a:solidFill>
                  <a:srgbClr val="FFFEFD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B753A1-1846-6178-D9C2-6561A179B62C}"/>
              </a:ext>
            </a:extLst>
          </p:cNvPr>
          <p:cNvSpPr/>
          <p:nvPr/>
        </p:nvSpPr>
        <p:spPr>
          <a:xfrm>
            <a:off x="9236051" y="4235857"/>
            <a:ext cx="2484000" cy="252000"/>
          </a:xfrm>
          <a:custGeom>
            <a:avLst/>
            <a:gdLst>
              <a:gd name="connsiteX0" fmla="*/ 60012 w 3888002"/>
              <a:gd name="connsiteY0" fmla="*/ 0 h 360001"/>
              <a:gd name="connsiteX1" fmla="*/ 3827990 w 3888002"/>
              <a:gd name="connsiteY1" fmla="*/ 0 h 360001"/>
              <a:gd name="connsiteX2" fmla="*/ 3888002 w 3888002"/>
              <a:gd name="connsiteY2" fmla="*/ 60012 h 360001"/>
              <a:gd name="connsiteX3" fmla="*/ 3888002 w 3888002"/>
              <a:gd name="connsiteY3" fmla="*/ 360001 h 360001"/>
              <a:gd name="connsiteX4" fmla="*/ 3888002 w 3888002"/>
              <a:gd name="connsiteY4" fmla="*/ 360001 h 360001"/>
              <a:gd name="connsiteX5" fmla="*/ 0 w 3888002"/>
              <a:gd name="connsiteY5" fmla="*/ 360001 h 360001"/>
              <a:gd name="connsiteX6" fmla="*/ 0 w 3888002"/>
              <a:gd name="connsiteY6" fmla="*/ 360001 h 360001"/>
              <a:gd name="connsiteX7" fmla="*/ 0 w 3888002"/>
              <a:gd name="connsiteY7" fmla="*/ 60012 h 360001"/>
              <a:gd name="connsiteX8" fmla="*/ 60012 w 3888002"/>
              <a:gd name="connsiteY8" fmla="*/ 0 h 36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8002" h="360001">
                <a:moveTo>
                  <a:pt x="60012" y="0"/>
                </a:moveTo>
                <a:lnTo>
                  <a:pt x="3827990" y="0"/>
                </a:lnTo>
                <a:cubicBezTo>
                  <a:pt x="3861134" y="0"/>
                  <a:pt x="3888002" y="26868"/>
                  <a:pt x="3888002" y="60012"/>
                </a:cubicBezTo>
                <a:lnTo>
                  <a:pt x="3888002" y="360001"/>
                </a:lnTo>
                <a:lnTo>
                  <a:pt x="3888002" y="360001"/>
                </a:lnTo>
                <a:lnTo>
                  <a:pt x="0" y="360001"/>
                </a:lnTo>
                <a:lnTo>
                  <a:pt x="0" y="360001"/>
                </a:lnTo>
                <a:lnTo>
                  <a:pt x="0" y="60012"/>
                </a:lnTo>
                <a:cubicBezTo>
                  <a:pt x="0" y="26868"/>
                  <a:pt x="26868" y="0"/>
                  <a:pt x="60012" y="0"/>
                </a:cubicBezTo>
                <a:close/>
              </a:path>
            </a:pathLst>
          </a:custGeom>
          <a:solidFill>
            <a:srgbClr val="004C45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4247" tIns="44247" rIns="44247" bIns="2667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0">
                <a:solidFill>
                  <a:srgbClr val="FFFFFF"/>
                </a:solidFill>
                <a:latin typeface="Montserrat ExtraBold" panose="00000900000000000000" pitchFamily="2" charset="0"/>
              </a:rPr>
              <a:t>FONDI DIRETTI CE</a:t>
            </a:r>
            <a:endParaRPr kumimoji="0" lang="it-IT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7B3089-8C4B-8CB7-E727-5ECF76EA3554}"/>
              </a:ext>
            </a:extLst>
          </p:cNvPr>
          <p:cNvSpPr txBox="1"/>
          <p:nvPr/>
        </p:nvSpPr>
        <p:spPr>
          <a:xfrm>
            <a:off x="9236051" y="4565582"/>
            <a:ext cx="2484000" cy="1200329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just"/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Analisi del fabbisogno di progetti sperimentali e acquisizione di 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know </a:t>
            </a:r>
            <a:r>
              <a:rPr lang="it-IT" sz="1200" b="1" dirty="0" err="1">
                <a:latin typeface="Montserrat" panose="00000500000000000000" pitchFamily="2" charset="0"/>
                <a:cs typeface="Segoe UI" panose="020B0502040204020203" pitchFamily="34" charset="0"/>
              </a:rPr>
              <a:t>how</a:t>
            </a:r>
            <a:r>
              <a:rPr lang="it-IT" sz="1200" b="1" dirty="0">
                <a:latin typeface="Montserrat" panose="00000500000000000000" pitchFamily="2" charset="0"/>
                <a:cs typeface="Segoe UI" panose="020B0502040204020203" pitchFamily="34" charset="0"/>
              </a:rPr>
              <a:t> attraverso Programmi quali Horizon, Life</a:t>
            </a:r>
            <a:r>
              <a:rPr lang="it-IT" sz="1200" dirty="0">
                <a:latin typeface="Montserrat" panose="00000500000000000000" pitchFamily="2" charset="0"/>
                <a:cs typeface="Segoe UI" panose="020B0502040204020203" pitchFamily="34" charset="0"/>
              </a:rPr>
              <a:t>, Innovative Actions, URBACT, Interreg</a:t>
            </a:r>
          </a:p>
        </p:txBody>
      </p:sp>
    </p:spTree>
    <p:extLst>
      <p:ext uri="{BB962C8B-B14F-4D97-AF65-F5344CB8AC3E}">
        <p14:creationId xmlns:p14="http://schemas.microsoft.com/office/powerpoint/2010/main" val="3197406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ird flying over a city&#10;&#10;Description automatically generated with medium confidence">
            <a:extLst>
              <a:ext uri="{FF2B5EF4-FFF2-40B4-BE49-F238E27FC236}">
                <a16:creationId xmlns:a16="http://schemas.microsoft.com/office/drawing/2014/main" id="{43C0C166-5029-8D3D-F162-854BC12F2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89972" l="647" r="99461">
                        <a14:foregroundMark x1="11240" y1="44157" x2="7493" y2="50344"/>
                        <a14:foregroundMark x1="7493" y1="50344" x2="8086" y2="54185"/>
                        <a14:foregroundMark x1="9892" y1="51759" x2="9892" y2="51759"/>
                        <a14:foregroundMark x1="9892" y1="51759" x2="9892" y2="51759"/>
                        <a14:foregroundMark x1="9892" y1="51759" x2="9892" y2="51759"/>
                        <a14:foregroundMark x1="89164" y1="37930" x2="89164" y2="37930"/>
                        <a14:foregroundMark x1="89164" y1="38213" x2="90033" y2="41280"/>
                        <a14:foregroundMark x1="93693" y1="54185" x2="96307" y2="56490"/>
                        <a14:foregroundMark x1="95040" y1="54468" x2="95849" y2="54064"/>
                        <a14:foregroundMark x1="98652" y1="54064" x2="98922" y2="54064"/>
                        <a14:foregroundMark x1="99461" y1="54064" x2="99461" y2="54064"/>
                        <a14:foregroundMark x1="99461" y1="54064" x2="99461" y2="54064"/>
                        <a14:foregroundMark x1="99461" y1="54064" x2="99461" y2="54064"/>
                        <a14:foregroundMark x1="5903" y1="56692" x2="5903" y2="56692"/>
                        <a14:foregroundMark x1="5903" y1="56692" x2="5903" y2="56692"/>
                        <a14:foregroundMark x1="5903" y1="56692" x2="5903" y2="56692"/>
                        <a14:foregroundMark x1="5714" y1="56571" x2="5714" y2="56571"/>
                        <a14:foregroundMark x1="5526" y1="56409" x2="5526" y2="56409"/>
                        <a14:foregroundMark x1="5526" y1="56409" x2="5526" y2="56409"/>
                        <a14:foregroundMark x1="5526" y1="56409" x2="4178" y2="56005"/>
                        <a14:foregroundMark x1="1833" y1="55358" x2="1294" y2="55075"/>
                        <a14:foregroundMark x1="647" y1="54953" x2="647" y2="54953"/>
                        <a14:foregroundMark x1="647" y1="54792" x2="647" y2="54792"/>
                        <a14:foregroundMark x1="647" y1="54792" x2="647" y2="54792"/>
                        <a14:foregroundMark x1="33288" y1="42580" x2="33288" y2="42580"/>
                        <a14:foregroundMark x1="33288" y1="42580" x2="37547" y2="50869"/>
                        <a14:foregroundMark x1="37547" y1="50869" x2="37547" y2="50869"/>
                        <a14:foregroundMark x1="6523" y1="78002" x2="87817" y2="85645"/>
                        <a14:foregroundMark x1="87817" y1="85645" x2="95633" y2="84998"/>
                        <a14:foregroundMark x1="95633" y1="84998" x2="96011" y2="84351"/>
                        <a14:foregroundMark x1="96011" y1="84351" x2="99461" y2="80833"/>
                        <a14:foregroundMark x1="14582" y1="43672" x2="12318" y2="39749"/>
                        <a14:foregroundMark x1="13504" y1="37727" x2="13504" y2="37727"/>
                        <a14:foregroundMark x1="13585" y1="58471" x2="19191" y2="58714"/>
                        <a14:backgroundMark x1="13585" y1="29236" x2="4205" y2="34412"/>
                        <a14:backgroundMark x1="79677" y1="21674" x2="6442" y2="16498"/>
                        <a14:backgroundMark x1="5283" y1="16660" x2="5283" y2="16660"/>
                        <a14:backgroundMark x1="76954" y1="30247" x2="70809" y2="35584"/>
                        <a14:backgroundMark x1="70809" y1="35584" x2="54394" y2="35746"/>
                        <a14:backgroundMark x1="54394" y1="35746" x2="47412" y2="40882"/>
                        <a14:backgroundMark x1="47412" y1="40882" x2="46658" y2="42175"/>
                        <a14:backgroundMark x1="95391" y1="41245" x2="99461" y2="43833"/>
                        <a14:backgroundMark x1="99461" y1="43833" x2="99461" y2="43833"/>
                        <a14:backgroundMark x1="92237" y1="43955" x2="92237" y2="43955"/>
                        <a14:backgroundMark x1="92237" y1="43955" x2="92237" y2="43955"/>
                        <a14:backgroundMark x1="90782" y1="42742" x2="90782" y2="42742"/>
                        <a14:backgroundMark x1="90782" y1="42175" x2="92399" y2="45977"/>
                        <a14:backgroundMark x1="92776" y1="47190" x2="92776" y2="47190"/>
                        <a14:backgroundMark x1="93046" y1="47594" x2="93046" y2="47594"/>
                        <a14:backgroundMark x1="93127" y1="47877" x2="93127" y2="47877"/>
                        <a14:backgroundMark x1="93127" y1="47877" x2="93127" y2="47877"/>
                        <a14:backgroundMark x1="93127" y1="47877" x2="93127" y2="47877"/>
                        <a14:backgroundMark x1="93127" y1="47877" x2="93127" y2="47877"/>
                        <a14:backgroundMark x1="90593" y1="41933" x2="92049" y2="47068"/>
                        <a14:backgroundMark x1="90485" y1="43267" x2="90782" y2="44521"/>
                        <a14:backgroundMark x1="90323" y1="41124" x2="91725" y2="46745"/>
                        <a14:backgroundMark x1="91725" y1="46745" x2="91402" y2="45491"/>
                        <a14:backgroundMark x1="90162" y1="41367" x2="90162" y2="4136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84" t="20500" r="384" b="14929"/>
          <a:stretch/>
        </p:blipFill>
        <p:spPr>
          <a:xfrm>
            <a:off x="0" y="2076282"/>
            <a:ext cx="12192000" cy="43760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BA1042-F163-DE7C-0EA3-03176850B943}"/>
              </a:ext>
            </a:extLst>
          </p:cNvPr>
          <p:cNvSpPr/>
          <p:nvPr/>
        </p:nvSpPr>
        <p:spPr>
          <a:xfrm>
            <a:off x="0" y="2691113"/>
            <a:ext cx="12192000" cy="424673"/>
          </a:xfrm>
          <a:prstGeom prst="rect">
            <a:avLst/>
          </a:prstGeom>
          <a:solidFill>
            <a:srgbClr val="7912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097B8CB8-9749-5E56-A89E-6CB1FD9CABE1}"/>
              </a:ext>
            </a:extLst>
          </p:cNvPr>
          <p:cNvSpPr txBox="1">
            <a:spLocks/>
          </p:cNvSpPr>
          <p:nvPr/>
        </p:nvSpPr>
        <p:spPr>
          <a:xfrm>
            <a:off x="507747" y="133963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2. La Programmazione integrata: l’applicazione operativa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FD733-7293-39CB-7665-685CB83A0A88}"/>
              </a:ext>
            </a:extLst>
          </p:cNvPr>
          <p:cNvSpPr txBox="1"/>
          <p:nvPr/>
        </p:nvSpPr>
        <p:spPr>
          <a:xfrm>
            <a:off x="507747" y="662472"/>
            <a:ext cx="11107737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it-IT" sz="1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Roma Capitale – attraverso la programmazione integrata di tutti i finanziamenti europei – ha costruito un </a:t>
            </a:r>
            <a:r>
              <a:rPr lang="it-IT" sz="1600" b="1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framework attuativo complementare agli obiettivi</a:t>
            </a: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</a:rPr>
              <a:t> del PNRR.</a:t>
            </a:r>
            <a:r>
              <a:rPr lang="it-IT" sz="1600" dirty="0"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it-IT" sz="1600" dirty="0">
                <a:latin typeface="Montserrat" panose="00000500000000000000" pitchFamily="2" charset="0"/>
                <a:ea typeface="Calibri" panose="020F0502020204030204" pitchFamily="34" charset="0"/>
              </a:rPr>
              <a:t>Pianificazione integrata significa </a:t>
            </a: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</a:rPr>
              <a:t>mettere a sistema le ulteriori risorse europee </a:t>
            </a:r>
            <a:r>
              <a:rPr lang="it-IT" sz="1600" dirty="0">
                <a:latin typeface="Montserrat" panose="00000500000000000000" pitchFamily="2" charset="0"/>
                <a:ea typeface="Calibri" panose="020F0502020204030204" pitchFamily="34" charset="0"/>
              </a:rPr>
              <a:t>per: </a:t>
            </a: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</a:rPr>
              <a:t>potenziare gli investimenti </a:t>
            </a:r>
            <a:r>
              <a:rPr lang="it-IT" sz="1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del PNRR; </a:t>
            </a: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it-IT" sz="1600" b="1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colmare i gap tematici e territoriali </a:t>
            </a:r>
            <a:r>
              <a:rPr lang="it-IT" sz="16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lasciati dal PNRR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C8DC7-6A55-0A7F-9A3E-33099C0D6CAC}"/>
              </a:ext>
            </a:extLst>
          </p:cNvPr>
          <p:cNvSpPr txBox="1"/>
          <p:nvPr/>
        </p:nvSpPr>
        <p:spPr>
          <a:xfrm>
            <a:off x="1805561" y="2764562"/>
            <a:ext cx="6603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err="1">
                <a:solidFill>
                  <a:schemeClr val="bg1"/>
                </a:solidFill>
                <a:latin typeface="Montserrat" panose="00000500000000000000" pitchFamily="2" charset="0"/>
              </a:rPr>
              <a:t>Potenziamento</a:t>
            </a:r>
            <a:endParaRPr lang="en-US" sz="1600" b="1" u="sng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C0087-E426-F4BB-985E-BDD03E2A7D52}"/>
              </a:ext>
            </a:extLst>
          </p:cNvPr>
          <p:cNvSpPr txBox="1"/>
          <p:nvPr/>
        </p:nvSpPr>
        <p:spPr>
          <a:xfrm>
            <a:off x="7826291" y="2760359"/>
            <a:ext cx="276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u="sng" dirty="0" err="1">
                <a:solidFill>
                  <a:schemeClr val="bg1"/>
                </a:solidFill>
                <a:latin typeface="Montserrat" panose="00000500000000000000" pitchFamily="2" charset="0"/>
              </a:rPr>
              <a:t>Colmare</a:t>
            </a:r>
            <a:r>
              <a:rPr lang="en-US" sz="1600" b="1" u="sng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1600" b="1" u="sng" dirty="0" err="1">
                <a:solidFill>
                  <a:schemeClr val="bg1"/>
                </a:solidFill>
                <a:latin typeface="Montserrat" panose="00000500000000000000" pitchFamily="2" charset="0"/>
              </a:rPr>
              <a:t>i</a:t>
            </a:r>
            <a:r>
              <a:rPr lang="en-US" sz="1600" b="1" u="sng" dirty="0">
                <a:latin typeface="Montserrat" panose="00000500000000000000" pitchFamily="2" charset="0"/>
              </a:rPr>
              <a:t> </a:t>
            </a:r>
            <a:r>
              <a:rPr lang="en-US" sz="1600" b="1" u="sng" dirty="0">
                <a:solidFill>
                  <a:schemeClr val="bg1"/>
                </a:solidFill>
                <a:latin typeface="Montserrat" panose="00000500000000000000" pitchFamily="2" charset="0"/>
              </a:rPr>
              <a:t>GAP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564D7-6722-04ED-60D5-47CC94F201D9}"/>
              </a:ext>
            </a:extLst>
          </p:cNvPr>
          <p:cNvSpPr txBox="1"/>
          <p:nvPr/>
        </p:nvSpPr>
        <p:spPr>
          <a:xfrm>
            <a:off x="363071" y="3389923"/>
            <a:ext cx="5629355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sz="1600" b="1" dirty="0">
                <a:latin typeface="Montserrat" panose="00000500000000000000" pitchFamily="2" charset="0"/>
              </a:rPr>
              <a:t>Servizi digitali finanziati </a:t>
            </a:r>
            <a:r>
              <a:rPr lang="it-IT" sz="1600" dirty="0">
                <a:latin typeface="Montserrat" panose="00000500000000000000" pitchFamily="2" charset="0"/>
              </a:rPr>
              <a:t>dal PN Metro Plus a complemento dei progetti di migrazione al cloud finanziati dal PNRR</a:t>
            </a:r>
          </a:p>
          <a:p>
            <a:pPr marL="285750" indent="-285750" algn="just">
              <a:buFontTx/>
              <a:buChar char="-"/>
            </a:pPr>
            <a:r>
              <a:rPr lang="it-IT" dirty="0"/>
              <a:t>Potenziamento degli interventi PUI (PNRR) attraverso il </a:t>
            </a:r>
            <a:r>
              <a:rPr lang="it-IT" b="1" dirty="0"/>
              <a:t>finanziamento di attività immateriali </a:t>
            </a:r>
            <a:r>
              <a:rPr lang="it-IT" dirty="0"/>
              <a:t>(incubatori start up e innovazione sociale) con fondi PN Metro Plus</a:t>
            </a:r>
          </a:p>
          <a:p>
            <a:pPr marL="285750" indent="-285750" algn="just">
              <a:buFontTx/>
              <a:buChar char="-"/>
            </a:pPr>
            <a:r>
              <a:rPr lang="it-IT" b="1" dirty="0"/>
              <a:t>Efficientamento energetico scuole </a:t>
            </a:r>
            <a:r>
              <a:rPr lang="it-IT" dirty="0"/>
              <a:t>attraverso fondi CIS e PN Metro Plus a complemento degli interventi (pochi) finanziati dal PNRR</a:t>
            </a:r>
          </a:p>
          <a:p>
            <a:pPr marL="285750" indent="-285750" algn="just">
              <a:buFontTx/>
              <a:buChar char="-"/>
            </a:pPr>
            <a:r>
              <a:rPr lang="it-IT" dirty="0"/>
              <a:t>Completamento investimento </a:t>
            </a:r>
            <a:r>
              <a:rPr lang="it-IT" dirty="0" err="1"/>
              <a:t>Technopole</a:t>
            </a:r>
            <a:r>
              <a:rPr lang="it-IT" dirty="0"/>
              <a:t> con fondi FESR Regione Lazio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A57F9-FA6E-741C-94DD-EAC8AF273A2D}"/>
              </a:ext>
            </a:extLst>
          </p:cNvPr>
          <p:cNvSpPr txBox="1"/>
          <p:nvPr/>
        </p:nvSpPr>
        <p:spPr>
          <a:xfrm>
            <a:off x="6253703" y="3512567"/>
            <a:ext cx="530226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sz="1600" dirty="0">
                <a:latin typeface="Montserrat" panose="00000500000000000000" pitchFamily="2" charset="0"/>
              </a:rPr>
              <a:t>Ulteriori progetti di rigenerazione urbana (</a:t>
            </a:r>
            <a:r>
              <a:rPr lang="it-IT" sz="1600" b="1" dirty="0">
                <a:latin typeface="Montserrat" panose="00000500000000000000" pitchFamily="2" charset="0"/>
              </a:rPr>
              <a:t>Ostia e Pietralata</a:t>
            </a:r>
            <a:r>
              <a:rPr lang="it-IT" sz="1600" dirty="0">
                <a:latin typeface="Montserrat" panose="00000500000000000000" pitchFamily="2" charset="0"/>
              </a:rPr>
              <a:t>) finanziati con risorse FESR Regione Lazio</a:t>
            </a:r>
          </a:p>
          <a:p>
            <a:pPr marL="285750" indent="-285750" algn="just">
              <a:buFontTx/>
              <a:buChar char="-"/>
            </a:pPr>
            <a:r>
              <a:rPr lang="it-IT" sz="1600" b="1" dirty="0">
                <a:latin typeface="Montserrat" panose="00000500000000000000" pitchFamily="2" charset="0"/>
              </a:rPr>
              <a:t>Progetti di inclusione sociale </a:t>
            </a:r>
            <a:r>
              <a:rPr lang="it-IT" sz="1600" dirty="0">
                <a:latin typeface="Montserrat" panose="00000500000000000000" pitchFamily="2" charset="0"/>
              </a:rPr>
              <a:t>per beneficiari non compresi in progetti PNRR (donne vittime di violenza, Rom, Giovani neo-maggiorenni)</a:t>
            </a:r>
          </a:p>
          <a:p>
            <a:pPr marL="285750" indent="-285750" algn="just">
              <a:buFontTx/>
              <a:buChar char="-"/>
            </a:pPr>
            <a:r>
              <a:rPr lang="it-IT" sz="1600" dirty="0">
                <a:latin typeface="Montserrat" panose="00000500000000000000" pitchFamily="2" charset="0"/>
              </a:rPr>
              <a:t>Progetti di </a:t>
            </a:r>
            <a:r>
              <a:rPr lang="it-IT" sz="1600" b="1" dirty="0">
                <a:latin typeface="Montserrat" panose="00000500000000000000" pitchFamily="2" charset="0"/>
              </a:rPr>
              <a:t>gestione rifiuti </a:t>
            </a:r>
            <a:r>
              <a:rPr lang="it-IT" sz="1600" dirty="0">
                <a:latin typeface="Montserrat" panose="00000500000000000000" pitchFamily="2" charset="0"/>
              </a:rPr>
              <a:t>ed economia circolare non finanziati dal PNRR</a:t>
            </a:r>
          </a:p>
          <a:p>
            <a:pPr marL="285750" indent="-285750" algn="just">
              <a:buFontTx/>
              <a:buChar char="-"/>
            </a:pPr>
            <a:endParaRPr lang="it-IT" sz="1600" dirty="0">
              <a:latin typeface="Montserrat" panose="000005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90448D-3CD1-1203-862A-F33C7DE4C650}"/>
              </a:ext>
            </a:extLst>
          </p:cNvPr>
          <p:cNvCxnSpPr/>
          <p:nvPr/>
        </p:nvCxnSpPr>
        <p:spPr>
          <a:xfrm>
            <a:off x="5992427" y="3093153"/>
            <a:ext cx="0" cy="32999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5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16CDFE7-F8C5-03EC-3E48-56CB901D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39497"/>
            <a:ext cx="12192000" cy="437790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35F372-D341-4B31-8ADA-4D5B7C03F7D9}"/>
              </a:ext>
            </a:extLst>
          </p:cNvPr>
          <p:cNvSpPr txBox="1">
            <a:spLocks/>
          </p:cNvSpPr>
          <p:nvPr/>
        </p:nvSpPr>
        <p:spPr>
          <a:xfrm>
            <a:off x="507747" y="133963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cs typeface="Segoe UI"/>
              </a:rPr>
              <a:t>3. I numeri del PNRR per Roma Capitale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69D33-2080-5810-3F5A-5737F455D5D6}"/>
              </a:ext>
            </a:extLst>
          </p:cNvPr>
          <p:cNvSpPr txBox="1"/>
          <p:nvPr/>
        </p:nvSpPr>
        <p:spPr>
          <a:xfrm>
            <a:off x="507748" y="699033"/>
            <a:ext cx="1115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Montserrat" panose="00000500000000000000" pitchFamily="2" charset="0"/>
              </a:rPr>
              <a:t>Roma </a:t>
            </a:r>
            <a:r>
              <a:rPr lang="en-US" sz="1600" b="1" dirty="0" err="1">
                <a:latin typeface="Montserrat" panose="00000500000000000000" pitchFamily="2" charset="0"/>
              </a:rPr>
              <a:t>Capitale</a:t>
            </a:r>
            <a:r>
              <a:rPr lang="en-US" sz="1600" b="1" dirty="0">
                <a:latin typeface="Montserrat" panose="00000500000000000000" pitchFamily="2" charset="0"/>
              </a:rPr>
              <a:t> </a:t>
            </a:r>
            <a:r>
              <a:rPr lang="en-US" sz="1600" dirty="0">
                <a:latin typeface="Montserrat" panose="00000500000000000000" pitchFamily="2" charset="0"/>
              </a:rPr>
              <a:t>è </a:t>
            </a:r>
            <a:r>
              <a:rPr lang="en-US" sz="1600" dirty="0" err="1">
                <a:latin typeface="Montserrat" panose="00000500000000000000" pitchFamily="2" charset="0"/>
              </a:rPr>
              <a:t>Soggetto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sz="1600" dirty="0" err="1">
                <a:latin typeface="Montserrat" panose="00000500000000000000" pitchFamily="2" charset="0"/>
              </a:rPr>
              <a:t>Attuatore</a:t>
            </a:r>
            <a:r>
              <a:rPr lang="en-US" sz="1600" dirty="0">
                <a:latin typeface="Montserrat" panose="00000500000000000000" pitchFamily="2" charset="0"/>
              </a:rPr>
              <a:t> ad </a:t>
            </a:r>
            <a:r>
              <a:rPr lang="en-US" sz="1600" dirty="0" err="1">
                <a:latin typeface="Montserrat" panose="00000500000000000000" pitchFamily="2" charset="0"/>
              </a:rPr>
              <a:t>oggi</a:t>
            </a:r>
            <a:r>
              <a:rPr lang="en-US" sz="1600" dirty="0">
                <a:latin typeface="Montserrat" panose="00000500000000000000" pitchFamily="2" charset="0"/>
              </a:rPr>
              <a:t> di </a:t>
            </a:r>
            <a:r>
              <a:rPr lang="en-US" sz="1600" dirty="0" err="1">
                <a:latin typeface="Montserrat" panose="00000500000000000000" pitchFamily="2" charset="0"/>
              </a:rPr>
              <a:t>finanziamenti</a:t>
            </a:r>
            <a:r>
              <a:rPr lang="en-US" sz="1600" dirty="0">
                <a:latin typeface="Montserrat" panose="00000500000000000000" pitchFamily="2" charset="0"/>
              </a:rPr>
              <a:t> a </a:t>
            </a:r>
            <a:r>
              <a:rPr lang="en-US" sz="1600" dirty="0" err="1">
                <a:latin typeface="Montserrat" panose="00000500000000000000" pitchFamily="2" charset="0"/>
              </a:rPr>
              <a:t>valere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sz="1600" dirty="0" err="1">
                <a:latin typeface="Montserrat" panose="00000500000000000000" pitchFamily="2" charset="0"/>
              </a:rPr>
              <a:t>sul</a:t>
            </a:r>
            <a:r>
              <a:rPr lang="en-US" sz="1600" dirty="0">
                <a:latin typeface="Montserrat" panose="00000500000000000000" pitchFamily="2" charset="0"/>
              </a:rPr>
              <a:t> PNRR </a:t>
            </a:r>
            <a:r>
              <a:rPr lang="en-US" sz="1600" dirty="0" err="1">
                <a:latin typeface="Montserrat" panose="00000500000000000000" pitchFamily="2" charset="0"/>
              </a:rPr>
              <a:t>pari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b="1" dirty="0">
                <a:latin typeface="Montserrat" panose="00000500000000000000" pitchFamily="2" charset="0"/>
              </a:rPr>
              <a:t>1,14 </a:t>
            </a:r>
            <a:r>
              <a:rPr lang="en-US" b="1" dirty="0" err="1">
                <a:latin typeface="Montserrat" panose="00000500000000000000" pitchFamily="2" charset="0"/>
              </a:rPr>
              <a:t>miliardi</a:t>
            </a:r>
            <a:r>
              <a:rPr lang="en-US" b="1" dirty="0">
                <a:latin typeface="Montserrat" panose="00000500000000000000" pitchFamily="2" charset="0"/>
              </a:rPr>
              <a:t> di euro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1600" dirty="0">
                <a:latin typeface="Montserrat" panose="00000500000000000000" pitchFamily="2" charset="0"/>
              </a:rPr>
              <a:t>per un </a:t>
            </a:r>
            <a:r>
              <a:rPr lang="en-US" sz="1600" dirty="0" err="1">
                <a:latin typeface="Montserrat" panose="00000500000000000000" pitchFamily="2" charset="0"/>
              </a:rPr>
              <a:t>totale</a:t>
            </a:r>
            <a:r>
              <a:rPr lang="en-US" sz="1600" dirty="0">
                <a:latin typeface="Montserrat" panose="00000500000000000000" pitchFamily="2" charset="0"/>
              </a:rPr>
              <a:t> di </a:t>
            </a:r>
            <a:r>
              <a:rPr lang="en-US" sz="2000" b="1" dirty="0">
                <a:latin typeface="Montserrat" panose="00000500000000000000" pitchFamily="2" charset="0"/>
              </a:rPr>
              <a:t>278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sz="1600" dirty="0" err="1">
                <a:latin typeface="Montserrat" panose="00000500000000000000" pitchFamily="2" charset="0"/>
              </a:rPr>
              <a:t>progetti</a:t>
            </a:r>
            <a:r>
              <a:rPr lang="en-US" sz="1600" dirty="0">
                <a:latin typeface="Montserrat" panose="00000500000000000000" pitchFamily="2" charset="0"/>
              </a:rPr>
              <a:t> </a:t>
            </a:r>
            <a:r>
              <a:rPr lang="en-US" sz="1600" dirty="0" err="1">
                <a:latin typeface="Montserrat" panose="00000500000000000000" pitchFamily="2" charset="0"/>
              </a:rPr>
              <a:t>finanziati</a:t>
            </a:r>
            <a:r>
              <a:rPr lang="en-US" sz="1600" dirty="0">
                <a:latin typeface="Montserrat" panose="00000500000000000000" pitchFamily="2" charset="0"/>
              </a:rPr>
              <a:t>     </a:t>
            </a:r>
          </a:p>
        </p:txBody>
      </p:sp>
      <p:grpSp>
        <p:nvGrpSpPr>
          <p:cNvPr id="9" name="Google Shape;1036;p149">
            <a:extLst>
              <a:ext uri="{FF2B5EF4-FFF2-40B4-BE49-F238E27FC236}">
                <a16:creationId xmlns:a16="http://schemas.microsoft.com/office/drawing/2014/main" id="{FC2DF0B4-E14B-DF42-7C8A-ED381C07C498}"/>
              </a:ext>
            </a:extLst>
          </p:cNvPr>
          <p:cNvGrpSpPr/>
          <p:nvPr/>
        </p:nvGrpSpPr>
        <p:grpSpPr>
          <a:xfrm>
            <a:off x="4375830" y="2142589"/>
            <a:ext cx="3195493" cy="3415501"/>
            <a:chOff x="3216894" y="2154285"/>
            <a:chExt cx="4270596" cy="4412611"/>
          </a:xfrm>
        </p:grpSpPr>
        <p:sp>
          <p:nvSpPr>
            <p:cNvPr id="19" name="Google Shape;1037;p149">
              <a:extLst>
                <a:ext uri="{FF2B5EF4-FFF2-40B4-BE49-F238E27FC236}">
                  <a16:creationId xmlns:a16="http://schemas.microsoft.com/office/drawing/2014/main" id="{082B70C1-E97C-25CD-48A4-8D41562D851E}"/>
                </a:ext>
              </a:extLst>
            </p:cNvPr>
            <p:cNvSpPr/>
            <p:nvPr/>
          </p:nvSpPr>
          <p:spPr>
            <a:xfrm>
              <a:off x="3245015" y="2248250"/>
              <a:ext cx="4224600" cy="4224600"/>
            </a:xfrm>
            <a:prstGeom prst="ellipse">
              <a:avLst/>
            </a:prstGeom>
            <a:noFill/>
            <a:ln w="139700" cap="sq" cmpd="sng">
              <a:solidFill>
                <a:srgbClr val="B1B1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40083" rIns="80187" bIns="4008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"/>
              </a:pPr>
              <a:endParaRPr sz="70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38;p149">
              <a:extLst>
                <a:ext uri="{FF2B5EF4-FFF2-40B4-BE49-F238E27FC236}">
                  <a16:creationId xmlns:a16="http://schemas.microsoft.com/office/drawing/2014/main" id="{0A6BAF04-5335-F8C8-6873-9B9B34821073}"/>
                </a:ext>
              </a:extLst>
            </p:cNvPr>
            <p:cNvSpPr/>
            <p:nvPr/>
          </p:nvSpPr>
          <p:spPr>
            <a:xfrm>
              <a:off x="4452089" y="2154285"/>
              <a:ext cx="1773338" cy="1130340"/>
            </a:xfrm>
            <a:custGeom>
              <a:avLst/>
              <a:gdLst/>
              <a:ahLst/>
              <a:cxnLst/>
              <a:rect l="l" t="t" r="r" b="b"/>
              <a:pathLst>
                <a:path w="1773338" h="1130340" extrusionOk="0">
                  <a:moveTo>
                    <a:pt x="905265" y="0"/>
                  </a:moveTo>
                  <a:cubicBezTo>
                    <a:pt x="1057579" y="0"/>
                    <a:pt x="1206288" y="15434"/>
                    <a:pt x="1349913" y="44824"/>
                  </a:cubicBezTo>
                  <a:lnTo>
                    <a:pt x="1463925" y="74139"/>
                  </a:lnTo>
                  <a:lnTo>
                    <a:pt x="1773338" y="603229"/>
                  </a:lnTo>
                  <a:lnTo>
                    <a:pt x="1466661" y="1127640"/>
                  </a:lnTo>
                  <a:lnTo>
                    <a:pt x="1366349" y="1079317"/>
                  </a:lnTo>
                  <a:cubicBezTo>
                    <a:pt x="1220019" y="1017424"/>
                    <a:pt x="1059137" y="983199"/>
                    <a:pt x="890261" y="983199"/>
                  </a:cubicBezTo>
                  <a:cubicBezTo>
                    <a:pt x="721386" y="983199"/>
                    <a:pt x="560504" y="1017424"/>
                    <a:pt x="414173" y="1079317"/>
                  </a:cubicBezTo>
                  <a:lnTo>
                    <a:pt x="308257" y="1130340"/>
                  </a:lnTo>
                  <a:lnTo>
                    <a:pt x="0" y="603229"/>
                  </a:lnTo>
                  <a:lnTo>
                    <a:pt x="302832" y="85395"/>
                  </a:lnTo>
                  <a:lnTo>
                    <a:pt x="460617" y="44824"/>
                  </a:lnTo>
                  <a:cubicBezTo>
                    <a:pt x="604243" y="15434"/>
                    <a:pt x="752952" y="0"/>
                    <a:pt x="905265" y="0"/>
                  </a:cubicBez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39;p149">
              <a:extLst>
                <a:ext uri="{FF2B5EF4-FFF2-40B4-BE49-F238E27FC236}">
                  <a16:creationId xmlns:a16="http://schemas.microsoft.com/office/drawing/2014/main" id="{7257AB15-52EA-EA0C-E32A-7C254D62F58E}"/>
                </a:ext>
              </a:extLst>
            </p:cNvPr>
            <p:cNvSpPr/>
            <p:nvPr/>
          </p:nvSpPr>
          <p:spPr>
            <a:xfrm>
              <a:off x="3216894" y="2809682"/>
              <a:ext cx="1475845" cy="1512004"/>
            </a:xfrm>
            <a:custGeom>
              <a:avLst/>
              <a:gdLst/>
              <a:ahLst/>
              <a:cxnLst/>
              <a:rect l="l" t="t" r="r" b="b"/>
              <a:pathLst>
                <a:path w="1475845" h="1512004" extrusionOk="0">
                  <a:moveTo>
                    <a:pt x="572020" y="0"/>
                  </a:moveTo>
                  <a:lnTo>
                    <a:pt x="1175109" y="0"/>
                  </a:lnTo>
                  <a:lnTo>
                    <a:pt x="1475845" y="515889"/>
                  </a:lnTo>
                  <a:lnTo>
                    <a:pt x="1441608" y="536688"/>
                  </a:lnTo>
                  <a:cubicBezTo>
                    <a:pt x="1148795" y="734509"/>
                    <a:pt x="946249" y="1055796"/>
                    <a:pt x="908668" y="1425851"/>
                  </a:cubicBezTo>
                  <a:lnTo>
                    <a:pt x="904318" y="1512004"/>
                  </a:lnTo>
                  <a:lnTo>
                    <a:pt x="285997" y="1512004"/>
                  </a:lnTo>
                  <a:lnTo>
                    <a:pt x="0" y="1024513"/>
                  </a:lnTo>
                  <a:lnTo>
                    <a:pt x="33347" y="894820"/>
                  </a:lnTo>
                  <a:cubicBezTo>
                    <a:pt x="119299" y="618477"/>
                    <a:pt x="258116" y="365424"/>
                    <a:pt x="437969" y="147493"/>
                  </a:cubicBezTo>
                  <a:lnTo>
                    <a:pt x="572020" y="0"/>
                  </a:ln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40;p149">
              <a:extLst>
                <a:ext uri="{FF2B5EF4-FFF2-40B4-BE49-F238E27FC236}">
                  <a16:creationId xmlns:a16="http://schemas.microsoft.com/office/drawing/2014/main" id="{295C96BC-C0C7-51F4-1427-11421CAAEA92}"/>
                </a:ext>
              </a:extLst>
            </p:cNvPr>
            <p:cNvSpPr/>
            <p:nvPr/>
          </p:nvSpPr>
          <p:spPr>
            <a:xfrm>
              <a:off x="5990982" y="2809682"/>
              <a:ext cx="1496508" cy="1512744"/>
            </a:xfrm>
            <a:custGeom>
              <a:avLst/>
              <a:gdLst/>
              <a:ahLst/>
              <a:cxnLst/>
              <a:rect l="l" t="t" r="r" b="b"/>
              <a:pathLst>
                <a:path w="1496508" h="1512744" extrusionOk="0">
                  <a:moveTo>
                    <a:pt x="303106" y="0"/>
                  </a:moveTo>
                  <a:lnTo>
                    <a:pt x="934814" y="0"/>
                  </a:lnTo>
                  <a:lnTo>
                    <a:pt x="1068865" y="147493"/>
                  </a:lnTo>
                  <a:cubicBezTo>
                    <a:pt x="1248718" y="365424"/>
                    <a:pt x="1387535" y="618477"/>
                    <a:pt x="1473487" y="894820"/>
                  </a:cubicBezTo>
                  <a:lnTo>
                    <a:pt x="1496508" y="984351"/>
                  </a:lnTo>
                  <a:lnTo>
                    <a:pt x="1187668" y="1512744"/>
                  </a:lnTo>
                  <a:lnTo>
                    <a:pt x="572548" y="1512744"/>
                  </a:lnTo>
                  <a:lnTo>
                    <a:pt x="568160" y="1425851"/>
                  </a:lnTo>
                  <a:cubicBezTo>
                    <a:pt x="530579" y="1055796"/>
                    <a:pt x="328033" y="734509"/>
                    <a:pt x="35220" y="536688"/>
                  </a:cubicBezTo>
                  <a:lnTo>
                    <a:pt x="0" y="515291"/>
                  </a:lnTo>
                  <a:lnTo>
                    <a:pt x="303106" y="0"/>
                  </a:ln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41;p149">
              <a:extLst>
                <a:ext uri="{FF2B5EF4-FFF2-40B4-BE49-F238E27FC236}">
                  <a16:creationId xmlns:a16="http://schemas.microsoft.com/office/drawing/2014/main" id="{F4E34A6D-AF5D-2CB7-3FBF-8E2C40E17009}"/>
                </a:ext>
              </a:extLst>
            </p:cNvPr>
            <p:cNvSpPr/>
            <p:nvPr/>
          </p:nvSpPr>
          <p:spPr>
            <a:xfrm>
              <a:off x="3218307" y="4405521"/>
              <a:ext cx="1476960" cy="1512004"/>
            </a:xfrm>
            <a:custGeom>
              <a:avLst/>
              <a:gdLst/>
              <a:ahLst/>
              <a:cxnLst/>
              <a:rect l="l" t="t" r="r" b="b"/>
              <a:pathLst>
                <a:path w="1476960" h="1512004" extrusionOk="0">
                  <a:moveTo>
                    <a:pt x="286414" y="0"/>
                  </a:moveTo>
                  <a:lnTo>
                    <a:pt x="903208" y="0"/>
                  </a:lnTo>
                  <a:lnTo>
                    <a:pt x="907254" y="80122"/>
                  </a:lnTo>
                  <a:cubicBezTo>
                    <a:pt x="944835" y="450177"/>
                    <a:pt x="1147381" y="771464"/>
                    <a:pt x="1440194" y="969285"/>
                  </a:cubicBezTo>
                  <a:lnTo>
                    <a:pt x="1476960" y="991621"/>
                  </a:lnTo>
                  <a:lnTo>
                    <a:pt x="1171864" y="1512004"/>
                  </a:lnTo>
                  <a:lnTo>
                    <a:pt x="576085" y="1512004"/>
                  </a:lnTo>
                  <a:lnTo>
                    <a:pt x="436556" y="1358484"/>
                  </a:lnTo>
                  <a:cubicBezTo>
                    <a:pt x="256703" y="1140553"/>
                    <a:pt x="117886" y="887501"/>
                    <a:pt x="31934" y="611157"/>
                  </a:cubicBezTo>
                  <a:lnTo>
                    <a:pt x="0" y="486963"/>
                  </a:lnTo>
                  <a:lnTo>
                    <a:pt x="286414" y="0"/>
                  </a:ln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42;p149">
              <a:extLst>
                <a:ext uri="{FF2B5EF4-FFF2-40B4-BE49-F238E27FC236}">
                  <a16:creationId xmlns:a16="http://schemas.microsoft.com/office/drawing/2014/main" id="{0B3E7B95-A493-942E-05D6-BE9892F3A8FA}"/>
                </a:ext>
              </a:extLst>
            </p:cNvPr>
            <p:cNvSpPr/>
            <p:nvPr/>
          </p:nvSpPr>
          <p:spPr>
            <a:xfrm>
              <a:off x="5961551" y="4405522"/>
              <a:ext cx="1525632" cy="1449400"/>
            </a:xfrm>
            <a:custGeom>
              <a:avLst/>
              <a:gdLst/>
              <a:ahLst/>
              <a:cxnLst/>
              <a:rect l="l" t="t" r="r" b="b"/>
              <a:pathLst>
                <a:path w="1498246" h="1512004" extrusionOk="0">
                  <a:moveTo>
                    <a:pt x="574250" y="0"/>
                  </a:moveTo>
                  <a:lnTo>
                    <a:pt x="1191655" y="0"/>
                  </a:lnTo>
                  <a:lnTo>
                    <a:pt x="1498246" y="522818"/>
                  </a:lnTo>
                  <a:lnTo>
                    <a:pt x="1475531" y="611157"/>
                  </a:lnTo>
                  <a:cubicBezTo>
                    <a:pt x="1389579" y="887501"/>
                    <a:pt x="1250762" y="1140553"/>
                    <a:pt x="1070909" y="1358484"/>
                  </a:cubicBezTo>
                  <a:lnTo>
                    <a:pt x="931380" y="1512004"/>
                  </a:lnTo>
                  <a:lnTo>
                    <a:pt x="304986" y="1512004"/>
                  </a:lnTo>
                  <a:lnTo>
                    <a:pt x="0" y="991923"/>
                  </a:lnTo>
                  <a:lnTo>
                    <a:pt x="37264" y="969285"/>
                  </a:lnTo>
                  <a:cubicBezTo>
                    <a:pt x="330077" y="771464"/>
                    <a:pt x="532623" y="450177"/>
                    <a:pt x="570204" y="80122"/>
                  </a:cubicBezTo>
                  <a:lnTo>
                    <a:pt x="574250" y="0"/>
                  </a:ln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43;p149">
              <a:extLst>
                <a:ext uri="{FF2B5EF4-FFF2-40B4-BE49-F238E27FC236}">
                  <a16:creationId xmlns:a16="http://schemas.microsoft.com/office/drawing/2014/main" id="{A0F72D86-32EF-058C-B4A9-D6D4E8A98795}"/>
                </a:ext>
              </a:extLst>
            </p:cNvPr>
            <p:cNvSpPr/>
            <p:nvPr/>
          </p:nvSpPr>
          <p:spPr>
            <a:xfrm>
              <a:off x="4452089" y="5436715"/>
              <a:ext cx="1773338" cy="1130181"/>
            </a:xfrm>
            <a:custGeom>
              <a:avLst/>
              <a:gdLst/>
              <a:ahLst/>
              <a:cxnLst/>
              <a:rect l="l" t="t" r="r" b="b"/>
              <a:pathLst>
                <a:path w="1773338" h="1130181" extrusionOk="0">
                  <a:moveTo>
                    <a:pt x="308589" y="0"/>
                  </a:moveTo>
                  <a:lnTo>
                    <a:pt x="414173" y="50862"/>
                  </a:lnTo>
                  <a:cubicBezTo>
                    <a:pt x="560504" y="112755"/>
                    <a:pt x="721386" y="146980"/>
                    <a:pt x="890261" y="146980"/>
                  </a:cubicBezTo>
                  <a:cubicBezTo>
                    <a:pt x="1059137" y="146980"/>
                    <a:pt x="1220019" y="112755"/>
                    <a:pt x="1366349" y="50862"/>
                  </a:cubicBezTo>
                  <a:lnTo>
                    <a:pt x="1466325" y="2702"/>
                  </a:lnTo>
                  <a:lnTo>
                    <a:pt x="1773338" y="529359"/>
                  </a:lnTo>
                  <a:lnTo>
                    <a:pt x="1464423" y="1055914"/>
                  </a:lnTo>
                  <a:lnTo>
                    <a:pt x="1349913" y="1085357"/>
                  </a:lnTo>
                  <a:cubicBezTo>
                    <a:pt x="1206288" y="1114747"/>
                    <a:pt x="1057579" y="1130181"/>
                    <a:pt x="905265" y="1130181"/>
                  </a:cubicBezTo>
                  <a:cubicBezTo>
                    <a:pt x="752952" y="1130181"/>
                    <a:pt x="604243" y="1114747"/>
                    <a:pt x="460617" y="1085357"/>
                  </a:cubicBezTo>
                  <a:lnTo>
                    <a:pt x="302308" y="1044652"/>
                  </a:lnTo>
                  <a:lnTo>
                    <a:pt x="0" y="529359"/>
                  </a:lnTo>
                  <a:lnTo>
                    <a:pt x="308589" y="0"/>
                  </a:lnTo>
                  <a:close/>
                </a:path>
              </a:pathLst>
            </a:custGeom>
            <a:solidFill>
              <a:srgbClr val="791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48;p149">
              <a:extLst>
                <a:ext uri="{FF2B5EF4-FFF2-40B4-BE49-F238E27FC236}">
                  <a16:creationId xmlns:a16="http://schemas.microsoft.com/office/drawing/2014/main" id="{1B50DD41-600E-C026-C2DE-C1E3E6B59582}"/>
                </a:ext>
              </a:extLst>
            </p:cNvPr>
            <p:cNvSpPr txBox="1"/>
            <p:nvPr/>
          </p:nvSpPr>
          <p:spPr>
            <a:xfrm>
              <a:off x="4279670" y="3724102"/>
              <a:ext cx="375300" cy="3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FFFFFF"/>
                </a:buClr>
                <a:buSzPts val="800"/>
              </a:pPr>
              <a:r>
                <a:rPr lang="en-GB" sz="70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2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51;p149">
            <a:extLst>
              <a:ext uri="{FF2B5EF4-FFF2-40B4-BE49-F238E27FC236}">
                <a16:creationId xmlns:a16="http://schemas.microsoft.com/office/drawing/2014/main" id="{18DE439F-DD53-11A8-49B9-9E1F9843538C}"/>
              </a:ext>
            </a:extLst>
          </p:cNvPr>
          <p:cNvSpPr/>
          <p:nvPr/>
        </p:nvSpPr>
        <p:spPr>
          <a:xfrm>
            <a:off x="7502468" y="1829803"/>
            <a:ext cx="3959008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1400" b="1" u="sng" dirty="0">
                <a:solidFill>
                  <a:srgbClr val="009C95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RIQUALIFICAZIONE</a:t>
            </a:r>
            <a:r>
              <a:rPr lang="en-US" sz="1200" b="1" u="sng" dirty="0">
                <a:solidFill>
                  <a:srgbClr val="009C95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 PERIFERIE – SPORT ed INCLUSIONE</a:t>
            </a:r>
          </a:p>
          <a:p>
            <a:endParaRPr lang="it-IT" sz="1400" b="1" dirty="0">
              <a:solidFill>
                <a:srgbClr val="009C9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 dirty="0">
                <a:solidFill>
                  <a:srgbClr val="009C95"/>
                </a:solidFill>
                <a:latin typeface="Montserrat" panose="00000500000000000000" pitchFamily="2" charset="0"/>
                <a:cs typeface="Arial"/>
                <a:sym typeface="Arial"/>
              </a:rPr>
              <a:t>Progetti finanziati: 9 (compresi PUI e PINQUA)</a:t>
            </a:r>
          </a:p>
          <a:p>
            <a:r>
              <a:rPr lang="it-IT" sz="1400" b="1" dirty="0">
                <a:solidFill>
                  <a:srgbClr val="009C95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</a:t>
            </a:r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: </a:t>
            </a:r>
            <a:r>
              <a:rPr lang="it-IT" sz="1400" b="1" dirty="0">
                <a:solidFill>
                  <a:srgbClr val="009C95"/>
                </a:solidFill>
                <a:latin typeface="Montserrat" panose="00000500000000000000" pitchFamily="2" charset="0"/>
                <a:cs typeface="Arial"/>
                <a:sym typeface="Arial"/>
              </a:rPr>
              <a:t>200 milioni di euro</a:t>
            </a:r>
          </a:p>
        </p:txBody>
      </p:sp>
      <p:sp>
        <p:nvSpPr>
          <p:cNvPr id="11" name="Google Shape;1052;p149">
            <a:extLst>
              <a:ext uri="{FF2B5EF4-FFF2-40B4-BE49-F238E27FC236}">
                <a16:creationId xmlns:a16="http://schemas.microsoft.com/office/drawing/2014/main" id="{C6039E8B-14F4-70CB-CEE4-C2279B057CB6}"/>
              </a:ext>
            </a:extLst>
          </p:cNvPr>
          <p:cNvSpPr/>
          <p:nvPr/>
        </p:nvSpPr>
        <p:spPr>
          <a:xfrm>
            <a:off x="7745050" y="3340118"/>
            <a:ext cx="363063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u="sng" dirty="0">
                <a:solidFill>
                  <a:srgbClr val="79122C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POLITICHE SOCIALI</a:t>
            </a:r>
          </a:p>
          <a:p>
            <a:endParaRPr lang="it-IT" sz="1400" dirty="0">
              <a:solidFill>
                <a:srgbClr val="79122C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 dirty="0">
                <a:solidFill>
                  <a:srgbClr val="79122C"/>
                </a:solidFill>
                <a:latin typeface="Montserrat" panose="00000500000000000000" pitchFamily="2" charset="0"/>
                <a:cs typeface="Arial"/>
                <a:sym typeface="Arial"/>
              </a:rPr>
              <a:t>Progetti finanziati: 68</a:t>
            </a:r>
          </a:p>
          <a:p>
            <a:r>
              <a:rPr lang="it-IT" sz="1400" b="1" dirty="0">
                <a:solidFill>
                  <a:srgbClr val="79122C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76 milioni di euro</a:t>
            </a:r>
          </a:p>
          <a:p>
            <a:pPr algn="r">
              <a:lnSpc>
                <a:spcPct val="90000"/>
              </a:lnSpc>
            </a:pPr>
            <a:endParaRPr lang="en-US" sz="1200" b="1" dirty="0">
              <a:solidFill>
                <a:srgbClr val="D04A02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>
              <a:lnSpc>
                <a:spcPct val="90000"/>
              </a:lnSpc>
            </a:pPr>
            <a:r>
              <a:rPr lang="en-GB" sz="789" b="1" dirty="0">
                <a:latin typeface="Montserrat" panose="00000500000000000000" pitchFamily="2" charset="0"/>
                <a:sym typeface="Arial"/>
              </a:rPr>
              <a:t> </a:t>
            </a:r>
            <a:endParaRPr sz="789" b="1" dirty="0">
              <a:latin typeface="Montserrat" panose="00000500000000000000" pitchFamily="2" charset="0"/>
              <a:sym typeface="Arial"/>
            </a:endParaRPr>
          </a:p>
        </p:txBody>
      </p:sp>
      <p:sp>
        <p:nvSpPr>
          <p:cNvPr id="12" name="Google Shape;1053;p149">
            <a:extLst>
              <a:ext uri="{FF2B5EF4-FFF2-40B4-BE49-F238E27FC236}">
                <a16:creationId xmlns:a16="http://schemas.microsoft.com/office/drawing/2014/main" id="{86E740A5-4D1F-08A3-4C24-FCEE0F03B88C}"/>
              </a:ext>
            </a:extLst>
          </p:cNvPr>
          <p:cNvSpPr/>
          <p:nvPr/>
        </p:nvSpPr>
        <p:spPr>
          <a:xfrm>
            <a:off x="1067978" y="1697280"/>
            <a:ext cx="3857676" cy="93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it-IT" sz="1400" b="1" u="sng" dirty="0">
                <a:solidFill>
                  <a:srgbClr val="00423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DIGITALIZZAZIONE</a:t>
            </a:r>
          </a:p>
          <a:p>
            <a:pPr algn="r"/>
            <a:endParaRPr lang="it-IT" sz="1400" b="1" dirty="0">
              <a:solidFill>
                <a:srgbClr val="004239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 dirty="0">
                <a:solidFill>
                  <a:srgbClr val="004C45"/>
                </a:solidFill>
                <a:latin typeface="Montserrat" panose="00000500000000000000" pitchFamily="2" charset="0"/>
                <a:cs typeface="Arial"/>
                <a:sym typeface="Arial"/>
              </a:rPr>
              <a:t>Progetti finanziati: 9</a:t>
            </a:r>
          </a:p>
          <a:p>
            <a:pPr algn="r"/>
            <a:r>
              <a:rPr lang="it-IT" sz="1400" b="1" dirty="0">
                <a:solidFill>
                  <a:srgbClr val="004C45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8,5 milioni di euro</a:t>
            </a:r>
          </a:p>
          <a:p>
            <a:pPr algn="r"/>
            <a:endParaRPr lang="it-IT" sz="1400" dirty="0"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endParaRPr sz="1400" dirty="0">
              <a:latin typeface="Montserrat" panose="00000500000000000000" pitchFamily="2" charset="0"/>
            </a:endParaRPr>
          </a:p>
        </p:txBody>
      </p:sp>
      <p:sp>
        <p:nvSpPr>
          <p:cNvPr id="13" name="Google Shape;1054;p149">
            <a:extLst>
              <a:ext uri="{FF2B5EF4-FFF2-40B4-BE49-F238E27FC236}">
                <a16:creationId xmlns:a16="http://schemas.microsoft.com/office/drawing/2014/main" id="{198E037A-EAD6-B47C-B8DF-B08F9A7565C4}"/>
              </a:ext>
            </a:extLst>
          </p:cNvPr>
          <p:cNvSpPr/>
          <p:nvPr/>
        </p:nvSpPr>
        <p:spPr>
          <a:xfrm>
            <a:off x="566937" y="4757598"/>
            <a:ext cx="4053365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00000"/>
              </a:buClr>
              <a:buSzPts val="800"/>
            </a:pPr>
            <a:r>
              <a:rPr lang="en-US" sz="1400" b="1" u="sng" dirty="0">
                <a:solidFill>
                  <a:srgbClr val="7F6000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MOBILITA’</a:t>
            </a:r>
            <a:endParaRPr lang="en-US" sz="1400" b="1" dirty="0">
              <a:solidFill>
                <a:schemeClr val="accent4">
                  <a:lumMod val="50000"/>
                </a:schemeClr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pPr algn="r"/>
            <a:endParaRPr lang="it-IT" sz="1400" dirty="0">
              <a:solidFill>
                <a:srgbClr val="004C4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 dirty="0">
                <a:solidFill>
                  <a:srgbClr val="7F6000"/>
                </a:solidFill>
                <a:latin typeface="Montserrat" panose="00000500000000000000" pitchFamily="2" charset="0"/>
                <a:cs typeface="Arial"/>
                <a:sym typeface="Arial"/>
              </a:rPr>
              <a:t>Progetti finanziati: 19</a:t>
            </a:r>
          </a:p>
          <a:p>
            <a:pPr algn="r"/>
            <a:r>
              <a:rPr lang="it-IT" sz="1400" b="1" dirty="0">
                <a:solidFill>
                  <a:srgbClr val="7F6000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526 milioni di euro</a:t>
            </a:r>
          </a:p>
          <a:p>
            <a:pPr algn="r">
              <a:buClr>
                <a:srgbClr val="000000"/>
              </a:buClr>
              <a:buSzPts val="800"/>
            </a:pPr>
            <a:endParaRPr lang="en-US" sz="1053" b="1" dirty="0">
              <a:solidFill>
                <a:srgbClr val="464646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SzPts val="800"/>
            </a:pPr>
            <a:endParaRPr sz="1200" dirty="0">
              <a:solidFill>
                <a:srgbClr val="464646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074;p149">
            <a:extLst>
              <a:ext uri="{FF2B5EF4-FFF2-40B4-BE49-F238E27FC236}">
                <a16:creationId xmlns:a16="http://schemas.microsoft.com/office/drawing/2014/main" id="{0C43CED9-78B1-8CBB-D728-72CDB4801056}"/>
              </a:ext>
            </a:extLst>
          </p:cNvPr>
          <p:cNvSpPr/>
          <p:nvPr/>
        </p:nvSpPr>
        <p:spPr>
          <a:xfrm>
            <a:off x="7254945" y="4757598"/>
            <a:ext cx="4803298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sng" strike="noStrike" cap="none" dirty="0">
              <a:solidFill>
                <a:srgbClr val="EB8C00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sng" strike="noStrike" cap="none" dirty="0">
                <a:solidFill>
                  <a:srgbClr val="EB8C00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EFFICIENTAMENTO ENERGETICO</a:t>
            </a:r>
          </a:p>
          <a:p>
            <a:endParaRPr lang="it-IT" sz="1400" dirty="0">
              <a:solidFill>
                <a:srgbClr val="004C4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 dirty="0">
                <a:solidFill>
                  <a:srgbClr val="EB8C00"/>
                </a:solidFill>
                <a:latin typeface="Montserrat" panose="00000500000000000000" pitchFamily="2" charset="0"/>
                <a:cs typeface="Arial"/>
                <a:sym typeface="Arial"/>
              </a:rPr>
              <a:t>Progetti finanziati: 29</a:t>
            </a:r>
          </a:p>
          <a:p>
            <a:r>
              <a:rPr lang="it-IT" sz="1400" b="1" dirty="0">
                <a:solidFill>
                  <a:srgbClr val="EB8C00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73 milioni di euro </a:t>
            </a:r>
            <a:endParaRPr sz="900" b="1" i="0" u="none" strike="noStrike" cap="none" dirty="0">
              <a:solidFill>
                <a:srgbClr val="EB8C00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053;p149">
            <a:extLst>
              <a:ext uri="{FF2B5EF4-FFF2-40B4-BE49-F238E27FC236}">
                <a16:creationId xmlns:a16="http://schemas.microsoft.com/office/drawing/2014/main" id="{FE432BEB-28DC-6D15-EF30-D8251FDA784A}"/>
              </a:ext>
            </a:extLst>
          </p:cNvPr>
          <p:cNvSpPr/>
          <p:nvPr/>
        </p:nvSpPr>
        <p:spPr>
          <a:xfrm>
            <a:off x="388724" y="3340118"/>
            <a:ext cx="3857676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it-IT" sz="1400" b="1" u="sng" dirty="0">
                <a:latin typeface="Montserrat" panose="00000500000000000000" pitchFamily="2" charset="0"/>
                <a:ea typeface="Arial"/>
                <a:cs typeface="Arial"/>
                <a:sym typeface="Arial"/>
              </a:rPr>
              <a:t>CULTURA</a:t>
            </a:r>
          </a:p>
          <a:p>
            <a:pPr algn="r"/>
            <a:endParaRPr lang="it-IT" sz="1400" dirty="0"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Progetti finanziati: 145 (compreso Caput Mundi</a:t>
            </a: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Valore finanziato: 241 milioni di euro</a:t>
            </a:r>
          </a:p>
          <a:p>
            <a:pPr algn="r"/>
            <a:endParaRPr lang="it-IT" sz="1400" b="1" dirty="0">
              <a:solidFill>
                <a:srgbClr val="004239"/>
              </a:solidFill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69" name="Google Shape;1062;p149">
            <a:extLst>
              <a:ext uri="{FF2B5EF4-FFF2-40B4-BE49-F238E27FC236}">
                <a16:creationId xmlns:a16="http://schemas.microsoft.com/office/drawing/2014/main" id="{C66C84FB-531F-4AA3-1D10-C026C14EAF97}"/>
              </a:ext>
            </a:extLst>
          </p:cNvPr>
          <p:cNvSpPr/>
          <p:nvPr/>
        </p:nvSpPr>
        <p:spPr>
          <a:xfrm>
            <a:off x="6352555" y="2516392"/>
            <a:ext cx="463680" cy="484760"/>
          </a:xfrm>
          <a:prstGeom prst="ellipse">
            <a:avLst/>
          </a:prstGeom>
          <a:solidFill>
            <a:srgbClr val="009C95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71" name="Google Shape;1064;p149">
            <a:extLst>
              <a:ext uri="{FF2B5EF4-FFF2-40B4-BE49-F238E27FC236}">
                <a16:creationId xmlns:a16="http://schemas.microsoft.com/office/drawing/2014/main" id="{98179D2D-A497-3133-39AC-F4058B1DE106}"/>
              </a:ext>
            </a:extLst>
          </p:cNvPr>
          <p:cNvGrpSpPr/>
          <p:nvPr/>
        </p:nvGrpSpPr>
        <p:grpSpPr>
          <a:xfrm>
            <a:off x="6925449" y="3590448"/>
            <a:ext cx="463680" cy="484760"/>
            <a:chOff x="5458426" y="2520257"/>
            <a:chExt cx="624600" cy="620100"/>
          </a:xfrm>
          <a:solidFill>
            <a:srgbClr val="79122C"/>
          </a:solidFill>
        </p:grpSpPr>
        <p:sp>
          <p:nvSpPr>
            <p:cNvPr id="72" name="Google Shape;1065;p149">
              <a:extLst>
                <a:ext uri="{FF2B5EF4-FFF2-40B4-BE49-F238E27FC236}">
                  <a16:creationId xmlns:a16="http://schemas.microsoft.com/office/drawing/2014/main" id="{05E9000A-A5DA-4ABE-4F9C-B4232F91817C}"/>
                </a:ext>
              </a:extLst>
            </p:cNvPr>
            <p:cNvSpPr/>
            <p:nvPr/>
          </p:nvSpPr>
          <p:spPr>
            <a:xfrm>
              <a:off x="5458426" y="2520257"/>
              <a:ext cx="624600" cy="620100"/>
            </a:xfrm>
            <a:prstGeom prst="ellipse">
              <a:avLst/>
            </a:prstGeom>
            <a:grpFill/>
            <a:ln w="12700" cap="sq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40083" rIns="80187" bIns="40083" anchor="ctr" anchorCtr="0">
              <a:noAutofit/>
            </a:bodyPr>
            <a:lstStyle/>
            <a:p>
              <a:pPr algn="ctr"/>
              <a:endParaRPr sz="1184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3" name="Google Shape;1066;p149">
              <a:extLst>
                <a:ext uri="{FF2B5EF4-FFF2-40B4-BE49-F238E27FC236}">
                  <a16:creationId xmlns:a16="http://schemas.microsoft.com/office/drawing/2014/main" id="{6381DD03-1280-D7CE-43D4-E65BC8B186F0}"/>
                </a:ext>
              </a:extLst>
            </p:cNvPr>
            <p:cNvSpPr/>
            <p:nvPr/>
          </p:nvSpPr>
          <p:spPr>
            <a:xfrm>
              <a:off x="5602607" y="2644923"/>
              <a:ext cx="359569" cy="359569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75" y="188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44"/>
                    <a:pt x="169" y="38"/>
                    <a:pt x="162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6"/>
                    <a:pt x="132" y="0"/>
                    <a:pt x="12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1" y="0"/>
                    <a:pt x="25" y="6"/>
                    <a:pt x="25" y="13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200" y="188"/>
                    <a:pt x="200" y="188"/>
                    <a:pt x="200" y="188"/>
                  </a:cubicBezTo>
                  <a:lnTo>
                    <a:pt x="175" y="188"/>
                  </a:lnTo>
                  <a:close/>
                  <a:moveTo>
                    <a:pt x="162" y="188"/>
                  </a:moveTo>
                  <a:cubicBezTo>
                    <a:pt x="37" y="188"/>
                    <a:pt x="37" y="188"/>
                    <a:pt x="37" y="188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62" y="50"/>
                    <a:pt x="162" y="50"/>
                    <a:pt x="162" y="50"/>
                  </a:cubicBezTo>
                  <a:lnTo>
                    <a:pt x="162" y="188"/>
                  </a:lnTo>
                  <a:close/>
                  <a:moveTo>
                    <a:pt x="56" y="144"/>
                  </a:moveTo>
                  <a:cubicBezTo>
                    <a:pt x="69" y="144"/>
                    <a:pt x="69" y="144"/>
                    <a:pt x="69" y="144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56" y="132"/>
                    <a:pt x="56" y="132"/>
                    <a:pt x="56" y="132"/>
                  </a:cubicBezTo>
                  <a:lnTo>
                    <a:pt x="56" y="144"/>
                  </a:lnTo>
                  <a:close/>
                  <a:moveTo>
                    <a:pt x="56" y="94"/>
                  </a:moveTo>
                  <a:cubicBezTo>
                    <a:pt x="69" y="94"/>
                    <a:pt x="69" y="94"/>
                    <a:pt x="69" y="94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56" y="82"/>
                    <a:pt x="56" y="82"/>
                    <a:pt x="56" y="82"/>
                  </a:cubicBezTo>
                  <a:lnTo>
                    <a:pt x="56" y="94"/>
                  </a:lnTo>
                  <a:close/>
                  <a:moveTo>
                    <a:pt x="56" y="44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56" y="32"/>
                    <a:pt x="56" y="32"/>
                    <a:pt x="56" y="32"/>
                  </a:cubicBezTo>
                  <a:lnTo>
                    <a:pt x="56" y="44"/>
                  </a:lnTo>
                  <a:close/>
                  <a:moveTo>
                    <a:pt x="94" y="157"/>
                  </a:moveTo>
                  <a:cubicBezTo>
                    <a:pt x="106" y="157"/>
                    <a:pt x="106" y="157"/>
                    <a:pt x="106" y="157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94" y="132"/>
                    <a:pt x="94" y="132"/>
                    <a:pt x="94" y="132"/>
                  </a:cubicBezTo>
                  <a:lnTo>
                    <a:pt x="94" y="157"/>
                  </a:lnTo>
                  <a:close/>
                  <a:moveTo>
                    <a:pt x="94" y="94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94" y="82"/>
                    <a:pt x="94" y="82"/>
                    <a:pt x="94" y="82"/>
                  </a:cubicBezTo>
                  <a:lnTo>
                    <a:pt x="94" y="94"/>
                  </a:lnTo>
                  <a:close/>
                  <a:moveTo>
                    <a:pt x="94" y="44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94" y="32"/>
                    <a:pt x="94" y="32"/>
                    <a:pt x="94" y="32"/>
                  </a:cubicBezTo>
                  <a:lnTo>
                    <a:pt x="94" y="44"/>
                  </a:lnTo>
                  <a:close/>
                  <a:moveTo>
                    <a:pt x="131" y="144"/>
                  </a:moveTo>
                  <a:cubicBezTo>
                    <a:pt x="144" y="144"/>
                    <a:pt x="144" y="144"/>
                    <a:pt x="144" y="144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31" y="132"/>
                    <a:pt x="131" y="132"/>
                    <a:pt x="131" y="132"/>
                  </a:cubicBezTo>
                  <a:lnTo>
                    <a:pt x="131" y="144"/>
                  </a:lnTo>
                  <a:close/>
                  <a:moveTo>
                    <a:pt x="131" y="94"/>
                  </a:moveTo>
                  <a:cubicBezTo>
                    <a:pt x="144" y="94"/>
                    <a:pt x="144" y="94"/>
                    <a:pt x="144" y="94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31" y="82"/>
                    <a:pt x="131" y="82"/>
                    <a:pt x="131" y="82"/>
                  </a:cubicBezTo>
                  <a:lnTo>
                    <a:pt x="131" y="9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000000"/>
                </a:buClr>
                <a:buSzPts val="700"/>
              </a:pPr>
              <a:endParaRPr sz="6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1068;p149">
            <a:extLst>
              <a:ext uri="{FF2B5EF4-FFF2-40B4-BE49-F238E27FC236}">
                <a16:creationId xmlns:a16="http://schemas.microsoft.com/office/drawing/2014/main" id="{C0957A4B-1530-E50E-4822-1F7E09F23AA4}"/>
              </a:ext>
            </a:extLst>
          </p:cNvPr>
          <p:cNvSpPr/>
          <p:nvPr/>
        </p:nvSpPr>
        <p:spPr>
          <a:xfrm>
            <a:off x="6393192" y="4705885"/>
            <a:ext cx="463680" cy="484760"/>
          </a:xfrm>
          <a:prstGeom prst="ellipse">
            <a:avLst/>
          </a:prstGeom>
          <a:solidFill>
            <a:srgbClr val="FFB600"/>
          </a:solidFill>
          <a:ln w="12700" cap="sq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" name="Google Shape;1071;p149">
            <a:extLst>
              <a:ext uri="{FF2B5EF4-FFF2-40B4-BE49-F238E27FC236}">
                <a16:creationId xmlns:a16="http://schemas.microsoft.com/office/drawing/2014/main" id="{8A4991A1-AFA2-191B-2730-DB462B19212E}"/>
              </a:ext>
            </a:extLst>
          </p:cNvPr>
          <p:cNvSpPr/>
          <p:nvPr/>
        </p:nvSpPr>
        <p:spPr>
          <a:xfrm>
            <a:off x="5114107" y="4679999"/>
            <a:ext cx="463680" cy="484760"/>
          </a:xfrm>
          <a:prstGeom prst="ellipse">
            <a:avLst/>
          </a:prstGeom>
          <a:solidFill>
            <a:srgbClr val="7F6000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1073;p149">
            <a:extLst>
              <a:ext uri="{FF2B5EF4-FFF2-40B4-BE49-F238E27FC236}">
                <a16:creationId xmlns:a16="http://schemas.microsoft.com/office/drawing/2014/main" id="{D669EFB6-4F14-6DC9-2A17-BCF3CF816520}"/>
              </a:ext>
            </a:extLst>
          </p:cNvPr>
          <p:cNvSpPr/>
          <p:nvPr/>
        </p:nvSpPr>
        <p:spPr>
          <a:xfrm>
            <a:off x="5158263" y="2510914"/>
            <a:ext cx="463626" cy="484676"/>
          </a:xfrm>
          <a:prstGeom prst="ellipse">
            <a:avLst/>
          </a:prstGeom>
          <a:solidFill>
            <a:srgbClr val="004C45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1085;p149">
            <a:extLst>
              <a:ext uri="{FF2B5EF4-FFF2-40B4-BE49-F238E27FC236}">
                <a16:creationId xmlns:a16="http://schemas.microsoft.com/office/drawing/2014/main" id="{D2DA5CC0-696F-6D09-B85C-4435ED7FE05E}"/>
              </a:ext>
            </a:extLst>
          </p:cNvPr>
          <p:cNvSpPr/>
          <p:nvPr/>
        </p:nvSpPr>
        <p:spPr>
          <a:xfrm>
            <a:off x="5326584" y="3260416"/>
            <a:ext cx="1278524" cy="121669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 dirty="0">
                <a:solidFill>
                  <a:schemeClr val="dk1"/>
                </a:solidFill>
                <a:latin typeface="Montserrat" panose="00000500000000000000" pitchFamily="2" charset="0"/>
              </a:rPr>
              <a:t>1,14 MLD </a:t>
            </a:r>
          </a:p>
        </p:txBody>
      </p:sp>
      <p:sp>
        <p:nvSpPr>
          <p:cNvPr id="83" name="Google Shape;1060;p149">
            <a:extLst>
              <a:ext uri="{FF2B5EF4-FFF2-40B4-BE49-F238E27FC236}">
                <a16:creationId xmlns:a16="http://schemas.microsoft.com/office/drawing/2014/main" id="{38F99752-38D3-54A9-A8C0-CA316C92D0D6}"/>
              </a:ext>
            </a:extLst>
          </p:cNvPr>
          <p:cNvSpPr/>
          <p:nvPr/>
        </p:nvSpPr>
        <p:spPr>
          <a:xfrm>
            <a:off x="4566294" y="3590448"/>
            <a:ext cx="463626" cy="4846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Google Shape;1069;p149">
            <a:extLst>
              <a:ext uri="{FF2B5EF4-FFF2-40B4-BE49-F238E27FC236}">
                <a16:creationId xmlns:a16="http://schemas.microsoft.com/office/drawing/2014/main" id="{B71A76FE-AF0A-4622-D3F9-C1064BA912F6}"/>
              </a:ext>
            </a:extLst>
          </p:cNvPr>
          <p:cNvSpPr/>
          <p:nvPr/>
        </p:nvSpPr>
        <p:spPr>
          <a:xfrm>
            <a:off x="6465791" y="4773699"/>
            <a:ext cx="312009" cy="280162"/>
          </a:xfrm>
          <a:custGeom>
            <a:avLst/>
            <a:gdLst/>
            <a:ahLst/>
            <a:cxnLst/>
            <a:rect l="l" t="t" r="r" b="b"/>
            <a:pathLst>
              <a:path w="234" h="200" extrusionOk="0">
                <a:moveTo>
                  <a:pt x="117" y="0"/>
                </a:moveTo>
                <a:cubicBezTo>
                  <a:pt x="112" y="0"/>
                  <a:pt x="108" y="3"/>
                  <a:pt x="105" y="7"/>
                </a:cubicBezTo>
                <a:cubicBezTo>
                  <a:pt x="5" y="180"/>
                  <a:pt x="5" y="180"/>
                  <a:pt x="5" y="180"/>
                </a:cubicBezTo>
                <a:cubicBezTo>
                  <a:pt x="0" y="189"/>
                  <a:pt x="7" y="200"/>
                  <a:pt x="17" y="200"/>
                </a:cubicBezTo>
                <a:cubicBezTo>
                  <a:pt x="217" y="200"/>
                  <a:pt x="217" y="200"/>
                  <a:pt x="217" y="200"/>
                </a:cubicBezTo>
                <a:cubicBezTo>
                  <a:pt x="227" y="200"/>
                  <a:pt x="234" y="189"/>
                  <a:pt x="229" y="180"/>
                </a:cubicBezTo>
                <a:cubicBezTo>
                  <a:pt x="129" y="7"/>
                  <a:pt x="129" y="7"/>
                  <a:pt x="129" y="7"/>
                </a:cubicBezTo>
                <a:cubicBezTo>
                  <a:pt x="126" y="3"/>
                  <a:pt x="122" y="0"/>
                  <a:pt x="117" y="0"/>
                </a:cubicBezTo>
                <a:close/>
                <a:moveTo>
                  <a:pt x="18" y="186"/>
                </a:moveTo>
                <a:cubicBezTo>
                  <a:pt x="117" y="15"/>
                  <a:pt x="117" y="15"/>
                  <a:pt x="117" y="15"/>
                </a:cubicBezTo>
                <a:cubicBezTo>
                  <a:pt x="216" y="186"/>
                  <a:pt x="216" y="186"/>
                  <a:pt x="216" y="186"/>
                </a:cubicBezTo>
                <a:lnTo>
                  <a:pt x="18" y="186"/>
                </a:lnTo>
                <a:close/>
                <a:moveTo>
                  <a:pt x="110" y="82"/>
                </a:moveTo>
                <a:cubicBezTo>
                  <a:pt x="110" y="119"/>
                  <a:pt x="110" y="119"/>
                  <a:pt x="110" y="119"/>
                </a:cubicBezTo>
                <a:cubicBezTo>
                  <a:pt x="110" y="123"/>
                  <a:pt x="113" y="126"/>
                  <a:pt x="117" y="126"/>
                </a:cubicBezTo>
                <a:cubicBezTo>
                  <a:pt x="121" y="126"/>
                  <a:pt x="124" y="123"/>
                  <a:pt x="124" y="119"/>
                </a:cubicBezTo>
                <a:cubicBezTo>
                  <a:pt x="124" y="82"/>
                  <a:pt x="124" y="82"/>
                  <a:pt x="124" y="82"/>
                </a:cubicBezTo>
                <a:cubicBezTo>
                  <a:pt x="124" y="78"/>
                  <a:pt x="121" y="75"/>
                  <a:pt x="117" y="75"/>
                </a:cubicBezTo>
                <a:cubicBezTo>
                  <a:pt x="113" y="75"/>
                  <a:pt x="110" y="78"/>
                  <a:pt x="110" y="82"/>
                </a:cubicBezTo>
                <a:close/>
                <a:moveTo>
                  <a:pt x="106" y="156"/>
                </a:moveTo>
                <a:cubicBezTo>
                  <a:pt x="106" y="162"/>
                  <a:pt x="111" y="167"/>
                  <a:pt x="117" y="167"/>
                </a:cubicBezTo>
                <a:cubicBezTo>
                  <a:pt x="123" y="167"/>
                  <a:pt x="128" y="162"/>
                  <a:pt x="128" y="156"/>
                </a:cubicBezTo>
                <a:cubicBezTo>
                  <a:pt x="128" y="151"/>
                  <a:pt x="123" y="146"/>
                  <a:pt x="117" y="146"/>
                </a:cubicBezTo>
                <a:cubicBezTo>
                  <a:pt x="111" y="146"/>
                  <a:pt x="106" y="151"/>
                  <a:pt x="106" y="156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6" tIns="34272" rIns="68566" bIns="34272" anchor="t" anchorCtr="0">
            <a:noAutofit/>
          </a:bodyPr>
          <a:lstStyle/>
          <a:p>
            <a:pPr>
              <a:buClr>
                <a:srgbClr val="000000"/>
              </a:buClr>
              <a:buSzPts val="700"/>
            </a:pPr>
            <a:endParaRPr sz="61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072;p149">
            <a:extLst>
              <a:ext uri="{FF2B5EF4-FFF2-40B4-BE49-F238E27FC236}">
                <a16:creationId xmlns:a16="http://schemas.microsoft.com/office/drawing/2014/main" id="{C74BBEC1-D28D-CEF0-DDFA-DEC3AD0296C2}"/>
              </a:ext>
            </a:extLst>
          </p:cNvPr>
          <p:cNvSpPr/>
          <p:nvPr/>
        </p:nvSpPr>
        <p:spPr>
          <a:xfrm>
            <a:off x="5163288" y="4768432"/>
            <a:ext cx="348497" cy="318548"/>
          </a:xfrm>
          <a:custGeom>
            <a:avLst/>
            <a:gdLst/>
            <a:ahLst/>
            <a:cxnLst/>
            <a:rect l="l" t="t" r="r" b="b"/>
            <a:pathLst>
              <a:path w="200" h="200" extrusionOk="0">
                <a:moveTo>
                  <a:pt x="176" y="144"/>
                </a:moveTo>
                <a:cubicBezTo>
                  <a:pt x="156" y="144"/>
                  <a:pt x="156" y="144"/>
                  <a:pt x="156" y="144"/>
                </a:cubicBezTo>
                <a:cubicBezTo>
                  <a:pt x="159" y="133"/>
                  <a:pt x="161" y="120"/>
                  <a:pt x="162" y="107"/>
                </a:cubicBezTo>
                <a:cubicBezTo>
                  <a:pt x="187" y="107"/>
                  <a:pt x="187" y="107"/>
                  <a:pt x="187" y="107"/>
                </a:cubicBezTo>
                <a:cubicBezTo>
                  <a:pt x="186" y="120"/>
                  <a:pt x="182" y="133"/>
                  <a:pt x="176" y="144"/>
                </a:cubicBezTo>
                <a:close/>
                <a:moveTo>
                  <a:pt x="138" y="179"/>
                </a:moveTo>
                <a:cubicBezTo>
                  <a:pt x="143" y="173"/>
                  <a:pt x="148" y="165"/>
                  <a:pt x="151" y="157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59" y="166"/>
                  <a:pt x="149" y="173"/>
                  <a:pt x="138" y="179"/>
                </a:cubicBezTo>
                <a:close/>
                <a:moveTo>
                  <a:pt x="33" y="157"/>
                </a:moveTo>
                <a:cubicBezTo>
                  <a:pt x="49" y="157"/>
                  <a:pt x="49" y="157"/>
                  <a:pt x="49" y="157"/>
                </a:cubicBezTo>
                <a:cubicBezTo>
                  <a:pt x="52" y="165"/>
                  <a:pt x="57" y="173"/>
                  <a:pt x="62" y="179"/>
                </a:cubicBezTo>
                <a:cubicBezTo>
                  <a:pt x="51" y="173"/>
                  <a:pt x="41" y="166"/>
                  <a:pt x="33" y="157"/>
                </a:cubicBezTo>
                <a:close/>
                <a:moveTo>
                  <a:pt x="38" y="107"/>
                </a:moveTo>
                <a:cubicBezTo>
                  <a:pt x="39" y="120"/>
                  <a:pt x="41" y="133"/>
                  <a:pt x="44" y="144"/>
                </a:cubicBezTo>
                <a:cubicBezTo>
                  <a:pt x="24" y="144"/>
                  <a:pt x="24" y="144"/>
                  <a:pt x="24" y="144"/>
                </a:cubicBezTo>
                <a:cubicBezTo>
                  <a:pt x="18" y="133"/>
                  <a:pt x="14" y="120"/>
                  <a:pt x="13" y="107"/>
                </a:cubicBezTo>
                <a:lnTo>
                  <a:pt x="38" y="107"/>
                </a:lnTo>
                <a:close/>
                <a:moveTo>
                  <a:pt x="24" y="57"/>
                </a:moveTo>
                <a:cubicBezTo>
                  <a:pt x="44" y="57"/>
                  <a:pt x="44" y="57"/>
                  <a:pt x="44" y="57"/>
                </a:cubicBezTo>
                <a:cubicBezTo>
                  <a:pt x="41" y="68"/>
                  <a:pt x="39" y="81"/>
                  <a:pt x="38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4" y="80"/>
                  <a:pt x="18" y="68"/>
                  <a:pt x="24" y="57"/>
                </a:cubicBezTo>
                <a:close/>
                <a:moveTo>
                  <a:pt x="62" y="22"/>
                </a:moveTo>
                <a:cubicBezTo>
                  <a:pt x="57" y="28"/>
                  <a:pt x="52" y="36"/>
                  <a:pt x="49" y="44"/>
                </a:cubicBezTo>
                <a:cubicBezTo>
                  <a:pt x="33" y="44"/>
                  <a:pt x="33" y="44"/>
                  <a:pt x="33" y="44"/>
                </a:cubicBezTo>
                <a:cubicBezTo>
                  <a:pt x="41" y="35"/>
                  <a:pt x="51" y="27"/>
                  <a:pt x="62" y="22"/>
                </a:cubicBezTo>
                <a:close/>
                <a:moveTo>
                  <a:pt x="167" y="44"/>
                </a:moveTo>
                <a:cubicBezTo>
                  <a:pt x="151" y="44"/>
                  <a:pt x="151" y="44"/>
                  <a:pt x="151" y="44"/>
                </a:cubicBezTo>
                <a:cubicBezTo>
                  <a:pt x="148" y="36"/>
                  <a:pt x="143" y="28"/>
                  <a:pt x="138" y="22"/>
                </a:cubicBezTo>
                <a:cubicBezTo>
                  <a:pt x="149" y="27"/>
                  <a:pt x="159" y="35"/>
                  <a:pt x="167" y="44"/>
                </a:cubicBezTo>
                <a:close/>
                <a:moveTo>
                  <a:pt x="106" y="94"/>
                </a:moveTo>
                <a:cubicBezTo>
                  <a:pt x="106" y="57"/>
                  <a:pt x="106" y="57"/>
                  <a:pt x="106" y="57"/>
                </a:cubicBezTo>
                <a:cubicBezTo>
                  <a:pt x="143" y="57"/>
                  <a:pt x="143" y="57"/>
                  <a:pt x="143" y="57"/>
                </a:cubicBezTo>
                <a:cubicBezTo>
                  <a:pt x="146" y="68"/>
                  <a:pt x="149" y="81"/>
                  <a:pt x="149" y="94"/>
                </a:cubicBezTo>
                <a:lnTo>
                  <a:pt x="106" y="94"/>
                </a:lnTo>
                <a:close/>
                <a:moveTo>
                  <a:pt x="106" y="187"/>
                </a:moveTo>
                <a:cubicBezTo>
                  <a:pt x="106" y="157"/>
                  <a:pt x="106" y="157"/>
                  <a:pt x="106" y="157"/>
                </a:cubicBezTo>
                <a:cubicBezTo>
                  <a:pt x="138" y="157"/>
                  <a:pt x="138" y="157"/>
                  <a:pt x="138" y="157"/>
                </a:cubicBezTo>
                <a:cubicBezTo>
                  <a:pt x="130" y="173"/>
                  <a:pt x="119" y="184"/>
                  <a:pt x="106" y="187"/>
                </a:cubicBezTo>
                <a:close/>
                <a:moveTo>
                  <a:pt x="94" y="157"/>
                </a:moveTo>
                <a:cubicBezTo>
                  <a:pt x="94" y="187"/>
                  <a:pt x="94" y="187"/>
                  <a:pt x="94" y="187"/>
                </a:cubicBezTo>
                <a:cubicBezTo>
                  <a:pt x="81" y="184"/>
                  <a:pt x="70" y="173"/>
                  <a:pt x="63" y="157"/>
                </a:cubicBezTo>
                <a:lnTo>
                  <a:pt x="94" y="157"/>
                </a:lnTo>
                <a:close/>
                <a:moveTo>
                  <a:pt x="94" y="14"/>
                </a:moveTo>
                <a:cubicBezTo>
                  <a:pt x="94" y="44"/>
                  <a:pt x="94" y="44"/>
                  <a:pt x="94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70" y="28"/>
                  <a:pt x="81" y="17"/>
                  <a:pt x="94" y="14"/>
                </a:cubicBezTo>
                <a:close/>
                <a:moveTo>
                  <a:pt x="106" y="14"/>
                </a:moveTo>
                <a:cubicBezTo>
                  <a:pt x="119" y="17"/>
                  <a:pt x="130" y="28"/>
                  <a:pt x="138" y="44"/>
                </a:cubicBezTo>
                <a:cubicBezTo>
                  <a:pt x="106" y="44"/>
                  <a:pt x="106" y="44"/>
                  <a:pt x="106" y="44"/>
                </a:cubicBezTo>
                <a:lnTo>
                  <a:pt x="106" y="14"/>
                </a:lnTo>
                <a:close/>
                <a:moveTo>
                  <a:pt x="57" y="57"/>
                </a:moveTo>
                <a:cubicBezTo>
                  <a:pt x="94" y="57"/>
                  <a:pt x="94" y="57"/>
                  <a:pt x="94" y="57"/>
                </a:cubicBezTo>
                <a:cubicBezTo>
                  <a:pt x="94" y="94"/>
                  <a:pt x="94" y="94"/>
                  <a:pt x="94" y="94"/>
                </a:cubicBezTo>
                <a:cubicBezTo>
                  <a:pt x="51" y="94"/>
                  <a:pt x="51" y="94"/>
                  <a:pt x="51" y="94"/>
                </a:cubicBezTo>
                <a:cubicBezTo>
                  <a:pt x="51" y="81"/>
                  <a:pt x="54" y="68"/>
                  <a:pt x="57" y="57"/>
                </a:cubicBezTo>
                <a:close/>
                <a:moveTo>
                  <a:pt x="51" y="107"/>
                </a:moveTo>
                <a:cubicBezTo>
                  <a:pt x="94" y="107"/>
                  <a:pt x="94" y="107"/>
                  <a:pt x="94" y="107"/>
                </a:cubicBezTo>
                <a:cubicBezTo>
                  <a:pt x="94" y="144"/>
                  <a:pt x="94" y="144"/>
                  <a:pt x="94" y="144"/>
                </a:cubicBezTo>
                <a:cubicBezTo>
                  <a:pt x="57" y="144"/>
                  <a:pt x="57" y="144"/>
                  <a:pt x="57" y="144"/>
                </a:cubicBezTo>
                <a:cubicBezTo>
                  <a:pt x="54" y="133"/>
                  <a:pt x="51" y="120"/>
                  <a:pt x="51" y="107"/>
                </a:cubicBezTo>
                <a:close/>
                <a:moveTo>
                  <a:pt x="143" y="144"/>
                </a:moveTo>
                <a:cubicBezTo>
                  <a:pt x="106" y="144"/>
                  <a:pt x="106" y="144"/>
                  <a:pt x="106" y="144"/>
                </a:cubicBezTo>
                <a:cubicBezTo>
                  <a:pt x="106" y="107"/>
                  <a:pt x="106" y="107"/>
                  <a:pt x="106" y="107"/>
                </a:cubicBezTo>
                <a:cubicBezTo>
                  <a:pt x="149" y="107"/>
                  <a:pt x="149" y="107"/>
                  <a:pt x="149" y="107"/>
                </a:cubicBezTo>
                <a:cubicBezTo>
                  <a:pt x="149" y="120"/>
                  <a:pt x="146" y="133"/>
                  <a:pt x="143" y="144"/>
                </a:cubicBezTo>
                <a:close/>
                <a:moveTo>
                  <a:pt x="162" y="94"/>
                </a:moveTo>
                <a:cubicBezTo>
                  <a:pt x="161" y="81"/>
                  <a:pt x="159" y="68"/>
                  <a:pt x="156" y="57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82" y="68"/>
                  <a:pt x="186" y="80"/>
                  <a:pt x="187" y="94"/>
                </a:cubicBezTo>
                <a:lnTo>
                  <a:pt x="162" y="94"/>
                </a:lnTo>
                <a:close/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6"/>
                  <a:pt x="45" y="200"/>
                  <a:pt x="100" y="200"/>
                </a:cubicBezTo>
                <a:cubicBezTo>
                  <a:pt x="155" y="200"/>
                  <a:pt x="200" y="156"/>
                  <a:pt x="200" y="100"/>
                </a:cubicBezTo>
                <a:cubicBezTo>
                  <a:pt x="200" y="45"/>
                  <a:pt x="155" y="0"/>
                  <a:pt x="100" y="0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6" tIns="34272" rIns="68566" bIns="34272" anchor="t" anchorCtr="0">
            <a:noAutofit/>
          </a:bodyPr>
          <a:lstStyle/>
          <a:p>
            <a:pPr>
              <a:buClr>
                <a:srgbClr val="000000"/>
              </a:buClr>
              <a:buSzPts val="684"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075;p149">
            <a:extLst>
              <a:ext uri="{FF2B5EF4-FFF2-40B4-BE49-F238E27FC236}">
                <a16:creationId xmlns:a16="http://schemas.microsoft.com/office/drawing/2014/main" id="{CD7BD3BE-4BA9-3E42-076D-DAA44CCFD0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2662" y="2582064"/>
            <a:ext cx="336791" cy="326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63;p149">
            <a:extLst>
              <a:ext uri="{FF2B5EF4-FFF2-40B4-BE49-F238E27FC236}">
                <a16:creationId xmlns:a16="http://schemas.microsoft.com/office/drawing/2014/main" id="{E869655C-AAD0-2319-A86F-4BABFD0A9ADE}"/>
              </a:ext>
            </a:extLst>
          </p:cNvPr>
          <p:cNvSpPr/>
          <p:nvPr/>
        </p:nvSpPr>
        <p:spPr>
          <a:xfrm>
            <a:off x="6427149" y="2570908"/>
            <a:ext cx="309644" cy="358662"/>
          </a:xfrm>
          <a:custGeom>
            <a:avLst/>
            <a:gdLst/>
            <a:ahLst/>
            <a:cxnLst/>
            <a:rect l="l" t="t" r="r" b="b"/>
            <a:pathLst>
              <a:path w="360" h="408" extrusionOk="0">
                <a:moveTo>
                  <a:pt x="112" y="272"/>
                </a:moveTo>
                <a:lnTo>
                  <a:pt x="18" y="178"/>
                </a:lnTo>
                <a:lnTo>
                  <a:pt x="18" y="178"/>
                </a:lnTo>
                <a:lnTo>
                  <a:pt x="36" y="176"/>
                </a:lnTo>
                <a:lnTo>
                  <a:pt x="52" y="176"/>
                </a:lnTo>
                <a:lnTo>
                  <a:pt x="52" y="176"/>
                </a:lnTo>
                <a:lnTo>
                  <a:pt x="80" y="178"/>
                </a:lnTo>
                <a:lnTo>
                  <a:pt x="108" y="184"/>
                </a:lnTo>
                <a:lnTo>
                  <a:pt x="132" y="194"/>
                </a:lnTo>
                <a:lnTo>
                  <a:pt x="156" y="208"/>
                </a:lnTo>
                <a:lnTo>
                  <a:pt x="156" y="208"/>
                </a:lnTo>
                <a:lnTo>
                  <a:pt x="142" y="222"/>
                </a:lnTo>
                <a:lnTo>
                  <a:pt x="130" y="238"/>
                </a:lnTo>
                <a:lnTo>
                  <a:pt x="120" y="256"/>
                </a:lnTo>
                <a:lnTo>
                  <a:pt x="112" y="272"/>
                </a:lnTo>
                <a:lnTo>
                  <a:pt x="112" y="272"/>
                </a:lnTo>
                <a:close/>
                <a:moveTo>
                  <a:pt x="96" y="356"/>
                </a:moveTo>
                <a:lnTo>
                  <a:pt x="96" y="356"/>
                </a:lnTo>
                <a:lnTo>
                  <a:pt x="98" y="324"/>
                </a:lnTo>
                <a:lnTo>
                  <a:pt x="104" y="294"/>
                </a:lnTo>
                <a:lnTo>
                  <a:pt x="92" y="280"/>
                </a:lnTo>
                <a:lnTo>
                  <a:pt x="8" y="280"/>
                </a:lnTo>
                <a:lnTo>
                  <a:pt x="8" y="280"/>
                </a:lnTo>
                <a:lnTo>
                  <a:pt x="14" y="298"/>
                </a:lnTo>
                <a:lnTo>
                  <a:pt x="22" y="314"/>
                </a:lnTo>
                <a:lnTo>
                  <a:pt x="32" y="330"/>
                </a:lnTo>
                <a:lnTo>
                  <a:pt x="42" y="344"/>
                </a:lnTo>
                <a:lnTo>
                  <a:pt x="54" y="356"/>
                </a:lnTo>
                <a:lnTo>
                  <a:pt x="68" y="368"/>
                </a:lnTo>
                <a:lnTo>
                  <a:pt x="82" y="380"/>
                </a:lnTo>
                <a:lnTo>
                  <a:pt x="98" y="388"/>
                </a:lnTo>
                <a:lnTo>
                  <a:pt x="98" y="388"/>
                </a:lnTo>
                <a:lnTo>
                  <a:pt x="96" y="372"/>
                </a:lnTo>
                <a:lnTo>
                  <a:pt x="96" y="356"/>
                </a:lnTo>
                <a:lnTo>
                  <a:pt x="96" y="356"/>
                </a:lnTo>
                <a:close/>
                <a:moveTo>
                  <a:pt x="4" y="192"/>
                </a:moveTo>
                <a:lnTo>
                  <a:pt x="4" y="192"/>
                </a:lnTo>
                <a:lnTo>
                  <a:pt x="2" y="210"/>
                </a:lnTo>
                <a:lnTo>
                  <a:pt x="0" y="228"/>
                </a:lnTo>
                <a:lnTo>
                  <a:pt x="0" y="228"/>
                </a:lnTo>
                <a:lnTo>
                  <a:pt x="0" y="244"/>
                </a:lnTo>
                <a:lnTo>
                  <a:pt x="4" y="260"/>
                </a:lnTo>
                <a:lnTo>
                  <a:pt x="72" y="260"/>
                </a:lnTo>
                <a:lnTo>
                  <a:pt x="4" y="192"/>
                </a:lnTo>
                <a:close/>
                <a:moveTo>
                  <a:pt x="360" y="228"/>
                </a:moveTo>
                <a:lnTo>
                  <a:pt x="360" y="228"/>
                </a:lnTo>
                <a:lnTo>
                  <a:pt x="358" y="246"/>
                </a:lnTo>
                <a:lnTo>
                  <a:pt x="356" y="264"/>
                </a:lnTo>
                <a:lnTo>
                  <a:pt x="352" y="282"/>
                </a:lnTo>
                <a:lnTo>
                  <a:pt x="346" y="298"/>
                </a:lnTo>
                <a:lnTo>
                  <a:pt x="338" y="314"/>
                </a:lnTo>
                <a:lnTo>
                  <a:pt x="330" y="328"/>
                </a:lnTo>
                <a:lnTo>
                  <a:pt x="318" y="342"/>
                </a:lnTo>
                <a:lnTo>
                  <a:pt x="308" y="356"/>
                </a:lnTo>
                <a:lnTo>
                  <a:pt x="294" y="366"/>
                </a:lnTo>
                <a:lnTo>
                  <a:pt x="280" y="378"/>
                </a:lnTo>
                <a:lnTo>
                  <a:pt x="266" y="386"/>
                </a:lnTo>
                <a:lnTo>
                  <a:pt x="250" y="394"/>
                </a:lnTo>
                <a:lnTo>
                  <a:pt x="234" y="400"/>
                </a:lnTo>
                <a:lnTo>
                  <a:pt x="216" y="404"/>
                </a:lnTo>
                <a:lnTo>
                  <a:pt x="198" y="406"/>
                </a:lnTo>
                <a:lnTo>
                  <a:pt x="180" y="408"/>
                </a:lnTo>
                <a:lnTo>
                  <a:pt x="180" y="408"/>
                </a:lnTo>
                <a:lnTo>
                  <a:pt x="156" y="406"/>
                </a:lnTo>
                <a:lnTo>
                  <a:pt x="134" y="402"/>
                </a:lnTo>
                <a:lnTo>
                  <a:pt x="134" y="402"/>
                </a:lnTo>
                <a:lnTo>
                  <a:pt x="128" y="378"/>
                </a:lnTo>
                <a:lnTo>
                  <a:pt x="128" y="356"/>
                </a:lnTo>
                <a:lnTo>
                  <a:pt x="128" y="356"/>
                </a:lnTo>
                <a:lnTo>
                  <a:pt x="128" y="336"/>
                </a:lnTo>
                <a:lnTo>
                  <a:pt x="130" y="318"/>
                </a:lnTo>
                <a:lnTo>
                  <a:pt x="136" y="302"/>
                </a:lnTo>
                <a:lnTo>
                  <a:pt x="142" y="286"/>
                </a:lnTo>
                <a:lnTo>
                  <a:pt x="150" y="270"/>
                </a:lnTo>
                <a:lnTo>
                  <a:pt x="158" y="254"/>
                </a:lnTo>
                <a:lnTo>
                  <a:pt x="168" y="240"/>
                </a:lnTo>
                <a:lnTo>
                  <a:pt x="180" y="228"/>
                </a:lnTo>
                <a:lnTo>
                  <a:pt x="192" y="216"/>
                </a:lnTo>
                <a:lnTo>
                  <a:pt x="206" y="206"/>
                </a:lnTo>
                <a:lnTo>
                  <a:pt x="222" y="198"/>
                </a:lnTo>
                <a:lnTo>
                  <a:pt x="238" y="190"/>
                </a:lnTo>
                <a:lnTo>
                  <a:pt x="254" y="184"/>
                </a:lnTo>
                <a:lnTo>
                  <a:pt x="270" y="178"/>
                </a:lnTo>
                <a:lnTo>
                  <a:pt x="288" y="176"/>
                </a:lnTo>
                <a:lnTo>
                  <a:pt x="308" y="176"/>
                </a:lnTo>
                <a:lnTo>
                  <a:pt x="308" y="176"/>
                </a:lnTo>
                <a:lnTo>
                  <a:pt x="330" y="176"/>
                </a:lnTo>
                <a:lnTo>
                  <a:pt x="354" y="182"/>
                </a:lnTo>
                <a:lnTo>
                  <a:pt x="354" y="182"/>
                </a:lnTo>
                <a:lnTo>
                  <a:pt x="358" y="204"/>
                </a:lnTo>
                <a:lnTo>
                  <a:pt x="360" y="228"/>
                </a:lnTo>
                <a:lnTo>
                  <a:pt x="360" y="228"/>
                </a:lnTo>
                <a:close/>
                <a:moveTo>
                  <a:pt x="326" y="222"/>
                </a:moveTo>
                <a:lnTo>
                  <a:pt x="268" y="282"/>
                </a:lnTo>
                <a:lnTo>
                  <a:pt x="316" y="282"/>
                </a:lnTo>
                <a:lnTo>
                  <a:pt x="316" y="282"/>
                </a:lnTo>
                <a:lnTo>
                  <a:pt x="320" y="268"/>
                </a:lnTo>
                <a:lnTo>
                  <a:pt x="324" y="256"/>
                </a:lnTo>
                <a:lnTo>
                  <a:pt x="326" y="242"/>
                </a:lnTo>
                <a:lnTo>
                  <a:pt x="326" y="228"/>
                </a:lnTo>
                <a:lnTo>
                  <a:pt x="326" y="228"/>
                </a:lnTo>
                <a:lnTo>
                  <a:pt x="326" y="222"/>
                </a:lnTo>
                <a:lnTo>
                  <a:pt x="326" y="222"/>
                </a:lnTo>
                <a:close/>
                <a:moveTo>
                  <a:pt x="308" y="208"/>
                </a:moveTo>
                <a:lnTo>
                  <a:pt x="308" y="208"/>
                </a:lnTo>
                <a:lnTo>
                  <a:pt x="282" y="210"/>
                </a:lnTo>
                <a:lnTo>
                  <a:pt x="256" y="218"/>
                </a:lnTo>
                <a:lnTo>
                  <a:pt x="234" y="228"/>
                </a:lnTo>
                <a:lnTo>
                  <a:pt x="214" y="242"/>
                </a:lnTo>
                <a:lnTo>
                  <a:pt x="214" y="308"/>
                </a:lnTo>
                <a:lnTo>
                  <a:pt x="312" y="208"/>
                </a:lnTo>
                <a:lnTo>
                  <a:pt x="312" y="208"/>
                </a:lnTo>
                <a:lnTo>
                  <a:pt x="308" y="208"/>
                </a:lnTo>
                <a:lnTo>
                  <a:pt x="308" y="208"/>
                </a:lnTo>
                <a:close/>
                <a:moveTo>
                  <a:pt x="160" y="356"/>
                </a:moveTo>
                <a:lnTo>
                  <a:pt x="160" y="356"/>
                </a:lnTo>
                <a:lnTo>
                  <a:pt x="160" y="360"/>
                </a:lnTo>
                <a:lnTo>
                  <a:pt x="194" y="328"/>
                </a:lnTo>
                <a:lnTo>
                  <a:pt x="194" y="262"/>
                </a:lnTo>
                <a:lnTo>
                  <a:pt x="194" y="262"/>
                </a:lnTo>
                <a:lnTo>
                  <a:pt x="180" y="282"/>
                </a:lnTo>
                <a:lnTo>
                  <a:pt x="170" y="306"/>
                </a:lnTo>
                <a:lnTo>
                  <a:pt x="162" y="330"/>
                </a:lnTo>
                <a:lnTo>
                  <a:pt x="160" y="356"/>
                </a:lnTo>
                <a:lnTo>
                  <a:pt x="160" y="356"/>
                </a:lnTo>
                <a:close/>
                <a:moveTo>
                  <a:pt x="306" y="302"/>
                </a:moveTo>
                <a:lnTo>
                  <a:pt x="248" y="302"/>
                </a:lnTo>
                <a:lnTo>
                  <a:pt x="174" y="374"/>
                </a:lnTo>
                <a:lnTo>
                  <a:pt x="174" y="374"/>
                </a:lnTo>
                <a:lnTo>
                  <a:pt x="180" y="374"/>
                </a:lnTo>
                <a:lnTo>
                  <a:pt x="180" y="374"/>
                </a:lnTo>
                <a:lnTo>
                  <a:pt x="200" y="374"/>
                </a:lnTo>
                <a:lnTo>
                  <a:pt x="220" y="370"/>
                </a:lnTo>
                <a:lnTo>
                  <a:pt x="238" y="364"/>
                </a:lnTo>
                <a:lnTo>
                  <a:pt x="254" y="354"/>
                </a:lnTo>
                <a:lnTo>
                  <a:pt x="270" y="344"/>
                </a:lnTo>
                <a:lnTo>
                  <a:pt x="284" y="332"/>
                </a:lnTo>
                <a:lnTo>
                  <a:pt x="296" y="318"/>
                </a:lnTo>
                <a:lnTo>
                  <a:pt x="306" y="302"/>
                </a:lnTo>
                <a:lnTo>
                  <a:pt x="306" y="302"/>
                </a:lnTo>
                <a:close/>
                <a:moveTo>
                  <a:pt x="216" y="84"/>
                </a:moveTo>
                <a:lnTo>
                  <a:pt x="216" y="84"/>
                </a:lnTo>
                <a:lnTo>
                  <a:pt x="216" y="78"/>
                </a:lnTo>
                <a:lnTo>
                  <a:pt x="214" y="70"/>
                </a:lnTo>
                <a:lnTo>
                  <a:pt x="210" y="64"/>
                </a:lnTo>
                <a:lnTo>
                  <a:pt x="206" y="60"/>
                </a:lnTo>
                <a:lnTo>
                  <a:pt x="200" y="56"/>
                </a:lnTo>
                <a:lnTo>
                  <a:pt x="194" y="52"/>
                </a:lnTo>
                <a:lnTo>
                  <a:pt x="188" y="50"/>
                </a:lnTo>
                <a:lnTo>
                  <a:pt x="180" y="48"/>
                </a:lnTo>
                <a:lnTo>
                  <a:pt x="180" y="48"/>
                </a:lnTo>
                <a:lnTo>
                  <a:pt x="172" y="50"/>
                </a:lnTo>
                <a:lnTo>
                  <a:pt x="166" y="52"/>
                </a:lnTo>
                <a:lnTo>
                  <a:pt x="160" y="56"/>
                </a:lnTo>
                <a:lnTo>
                  <a:pt x="154" y="60"/>
                </a:lnTo>
                <a:lnTo>
                  <a:pt x="150" y="64"/>
                </a:lnTo>
                <a:lnTo>
                  <a:pt x="146" y="70"/>
                </a:lnTo>
                <a:lnTo>
                  <a:pt x="144" y="78"/>
                </a:lnTo>
                <a:lnTo>
                  <a:pt x="144" y="84"/>
                </a:lnTo>
                <a:lnTo>
                  <a:pt x="144" y="84"/>
                </a:lnTo>
                <a:lnTo>
                  <a:pt x="144" y="92"/>
                </a:lnTo>
                <a:lnTo>
                  <a:pt x="146" y="100"/>
                </a:lnTo>
                <a:lnTo>
                  <a:pt x="150" y="106"/>
                </a:lnTo>
                <a:lnTo>
                  <a:pt x="154" y="110"/>
                </a:lnTo>
                <a:lnTo>
                  <a:pt x="160" y="114"/>
                </a:lnTo>
                <a:lnTo>
                  <a:pt x="166" y="118"/>
                </a:lnTo>
                <a:lnTo>
                  <a:pt x="172" y="120"/>
                </a:lnTo>
                <a:lnTo>
                  <a:pt x="180" y="122"/>
                </a:lnTo>
                <a:lnTo>
                  <a:pt x="180" y="122"/>
                </a:lnTo>
                <a:lnTo>
                  <a:pt x="188" y="120"/>
                </a:lnTo>
                <a:lnTo>
                  <a:pt x="194" y="118"/>
                </a:lnTo>
                <a:lnTo>
                  <a:pt x="200" y="114"/>
                </a:lnTo>
                <a:lnTo>
                  <a:pt x="206" y="110"/>
                </a:lnTo>
                <a:lnTo>
                  <a:pt x="210" y="106"/>
                </a:lnTo>
                <a:lnTo>
                  <a:pt x="214" y="100"/>
                </a:lnTo>
                <a:lnTo>
                  <a:pt x="216" y="92"/>
                </a:lnTo>
                <a:lnTo>
                  <a:pt x="216" y="84"/>
                </a:lnTo>
                <a:lnTo>
                  <a:pt x="216" y="84"/>
                </a:lnTo>
                <a:close/>
                <a:moveTo>
                  <a:pt x="180" y="192"/>
                </a:moveTo>
                <a:lnTo>
                  <a:pt x="180" y="192"/>
                </a:lnTo>
                <a:lnTo>
                  <a:pt x="180" y="192"/>
                </a:lnTo>
                <a:lnTo>
                  <a:pt x="176" y="190"/>
                </a:lnTo>
                <a:lnTo>
                  <a:pt x="172" y="188"/>
                </a:lnTo>
                <a:lnTo>
                  <a:pt x="170" y="186"/>
                </a:lnTo>
                <a:lnTo>
                  <a:pt x="170" y="182"/>
                </a:lnTo>
                <a:lnTo>
                  <a:pt x="170" y="146"/>
                </a:lnTo>
                <a:lnTo>
                  <a:pt x="170" y="146"/>
                </a:lnTo>
                <a:lnTo>
                  <a:pt x="170" y="142"/>
                </a:lnTo>
                <a:lnTo>
                  <a:pt x="172" y="140"/>
                </a:lnTo>
                <a:lnTo>
                  <a:pt x="176" y="138"/>
                </a:lnTo>
                <a:lnTo>
                  <a:pt x="180" y="136"/>
                </a:lnTo>
                <a:lnTo>
                  <a:pt x="180" y="136"/>
                </a:lnTo>
                <a:lnTo>
                  <a:pt x="180" y="136"/>
                </a:lnTo>
                <a:lnTo>
                  <a:pt x="184" y="138"/>
                </a:lnTo>
                <a:lnTo>
                  <a:pt x="188" y="140"/>
                </a:lnTo>
                <a:lnTo>
                  <a:pt x="190" y="142"/>
                </a:lnTo>
                <a:lnTo>
                  <a:pt x="190" y="146"/>
                </a:lnTo>
                <a:lnTo>
                  <a:pt x="190" y="182"/>
                </a:lnTo>
                <a:lnTo>
                  <a:pt x="190" y="182"/>
                </a:lnTo>
                <a:lnTo>
                  <a:pt x="190" y="186"/>
                </a:lnTo>
                <a:lnTo>
                  <a:pt x="188" y="188"/>
                </a:lnTo>
                <a:lnTo>
                  <a:pt x="184" y="190"/>
                </a:lnTo>
                <a:lnTo>
                  <a:pt x="180" y="192"/>
                </a:lnTo>
                <a:lnTo>
                  <a:pt x="180" y="192"/>
                </a:lnTo>
                <a:close/>
                <a:moveTo>
                  <a:pt x="120" y="156"/>
                </a:moveTo>
                <a:lnTo>
                  <a:pt x="120" y="156"/>
                </a:lnTo>
                <a:lnTo>
                  <a:pt x="116" y="154"/>
                </a:lnTo>
                <a:lnTo>
                  <a:pt x="112" y="152"/>
                </a:lnTo>
                <a:lnTo>
                  <a:pt x="112" y="152"/>
                </a:lnTo>
                <a:lnTo>
                  <a:pt x="110" y="148"/>
                </a:lnTo>
                <a:lnTo>
                  <a:pt x="110" y="146"/>
                </a:lnTo>
                <a:lnTo>
                  <a:pt x="110" y="142"/>
                </a:lnTo>
                <a:lnTo>
                  <a:pt x="112" y="138"/>
                </a:lnTo>
                <a:lnTo>
                  <a:pt x="130" y="122"/>
                </a:lnTo>
                <a:lnTo>
                  <a:pt x="130" y="122"/>
                </a:lnTo>
                <a:lnTo>
                  <a:pt x="132" y="120"/>
                </a:lnTo>
                <a:lnTo>
                  <a:pt x="136" y="118"/>
                </a:lnTo>
                <a:lnTo>
                  <a:pt x="140" y="120"/>
                </a:lnTo>
                <a:lnTo>
                  <a:pt x="144" y="122"/>
                </a:lnTo>
                <a:lnTo>
                  <a:pt x="144" y="122"/>
                </a:lnTo>
                <a:lnTo>
                  <a:pt x="146" y="124"/>
                </a:lnTo>
                <a:lnTo>
                  <a:pt x="146" y="128"/>
                </a:lnTo>
                <a:lnTo>
                  <a:pt x="146" y="132"/>
                </a:lnTo>
                <a:lnTo>
                  <a:pt x="144" y="136"/>
                </a:lnTo>
                <a:lnTo>
                  <a:pt x="126" y="152"/>
                </a:lnTo>
                <a:lnTo>
                  <a:pt x="126" y="152"/>
                </a:lnTo>
                <a:lnTo>
                  <a:pt x="124" y="154"/>
                </a:lnTo>
                <a:lnTo>
                  <a:pt x="120" y="156"/>
                </a:lnTo>
                <a:lnTo>
                  <a:pt x="120" y="156"/>
                </a:lnTo>
                <a:close/>
                <a:moveTo>
                  <a:pt x="118" y="94"/>
                </a:moveTo>
                <a:lnTo>
                  <a:pt x="118" y="94"/>
                </a:lnTo>
                <a:lnTo>
                  <a:pt x="100" y="94"/>
                </a:lnTo>
                <a:lnTo>
                  <a:pt x="100" y="94"/>
                </a:lnTo>
                <a:lnTo>
                  <a:pt x="96" y="94"/>
                </a:lnTo>
                <a:lnTo>
                  <a:pt x="92" y="92"/>
                </a:lnTo>
                <a:lnTo>
                  <a:pt x="90" y="88"/>
                </a:lnTo>
                <a:lnTo>
                  <a:pt x="90" y="84"/>
                </a:lnTo>
                <a:lnTo>
                  <a:pt x="90" y="84"/>
                </a:lnTo>
                <a:lnTo>
                  <a:pt x="90" y="82"/>
                </a:lnTo>
                <a:lnTo>
                  <a:pt x="92" y="78"/>
                </a:lnTo>
                <a:lnTo>
                  <a:pt x="96" y="76"/>
                </a:lnTo>
                <a:lnTo>
                  <a:pt x="100" y="74"/>
                </a:lnTo>
                <a:lnTo>
                  <a:pt x="100" y="74"/>
                </a:lnTo>
                <a:lnTo>
                  <a:pt x="118" y="74"/>
                </a:lnTo>
                <a:lnTo>
                  <a:pt x="118" y="74"/>
                </a:lnTo>
                <a:lnTo>
                  <a:pt x="122" y="76"/>
                </a:lnTo>
                <a:lnTo>
                  <a:pt x="126" y="78"/>
                </a:lnTo>
                <a:lnTo>
                  <a:pt x="128" y="82"/>
                </a:lnTo>
                <a:lnTo>
                  <a:pt x="128" y="84"/>
                </a:lnTo>
                <a:lnTo>
                  <a:pt x="128" y="84"/>
                </a:lnTo>
                <a:lnTo>
                  <a:pt x="128" y="88"/>
                </a:lnTo>
                <a:lnTo>
                  <a:pt x="126" y="92"/>
                </a:lnTo>
                <a:lnTo>
                  <a:pt x="122" y="94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136" y="52"/>
                </a:moveTo>
                <a:lnTo>
                  <a:pt x="136" y="52"/>
                </a:lnTo>
                <a:lnTo>
                  <a:pt x="132" y="50"/>
                </a:lnTo>
                <a:lnTo>
                  <a:pt x="130" y="48"/>
                </a:lnTo>
                <a:lnTo>
                  <a:pt x="120" y="38"/>
                </a:lnTo>
                <a:lnTo>
                  <a:pt x="120" y="38"/>
                </a:lnTo>
                <a:lnTo>
                  <a:pt x="118" y="36"/>
                </a:lnTo>
                <a:lnTo>
                  <a:pt x="116" y="32"/>
                </a:lnTo>
                <a:lnTo>
                  <a:pt x="118" y="28"/>
                </a:lnTo>
                <a:lnTo>
                  <a:pt x="120" y="24"/>
                </a:lnTo>
                <a:lnTo>
                  <a:pt x="120" y="24"/>
                </a:lnTo>
                <a:lnTo>
                  <a:pt x="122" y="22"/>
                </a:lnTo>
                <a:lnTo>
                  <a:pt x="126" y="22"/>
                </a:lnTo>
                <a:lnTo>
                  <a:pt x="130" y="22"/>
                </a:lnTo>
                <a:lnTo>
                  <a:pt x="134" y="24"/>
                </a:lnTo>
                <a:lnTo>
                  <a:pt x="144" y="34"/>
                </a:lnTo>
                <a:lnTo>
                  <a:pt x="144" y="34"/>
                </a:lnTo>
                <a:lnTo>
                  <a:pt x="146" y="38"/>
                </a:lnTo>
                <a:lnTo>
                  <a:pt x="146" y="42"/>
                </a:lnTo>
                <a:lnTo>
                  <a:pt x="146" y="46"/>
                </a:lnTo>
                <a:lnTo>
                  <a:pt x="144" y="48"/>
                </a:lnTo>
                <a:lnTo>
                  <a:pt x="144" y="48"/>
                </a:lnTo>
                <a:lnTo>
                  <a:pt x="140" y="50"/>
                </a:lnTo>
                <a:lnTo>
                  <a:pt x="136" y="52"/>
                </a:lnTo>
                <a:lnTo>
                  <a:pt x="136" y="52"/>
                </a:lnTo>
                <a:close/>
                <a:moveTo>
                  <a:pt x="240" y="156"/>
                </a:moveTo>
                <a:lnTo>
                  <a:pt x="240" y="156"/>
                </a:lnTo>
                <a:lnTo>
                  <a:pt x="236" y="154"/>
                </a:lnTo>
                <a:lnTo>
                  <a:pt x="234" y="152"/>
                </a:lnTo>
                <a:lnTo>
                  <a:pt x="216" y="136"/>
                </a:lnTo>
                <a:lnTo>
                  <a:pt x="216" y="136"/>
                </a:lnTo>
                <a:lnTo>
                  <a:pt x="214" y="132"/>
                </a:lnTo>
                <a:lnTo>
                  <a:pt x="214" y="128"/>
                </a:lnTo>
                <a:lnTo>
                  <a:pt x="214" y="124"/>
                </a:lnTo>
                <a:lnTo>
                  <a:pt x="216" y="122"/>
                </a:lnTo>
                <a:lnTo>
                  <a:pt x="216" y="122"/>
                </a:lnTo>
                <a:lnTo>
                  <a:pt x="220" y="120"/>
                </a:lnTo>
                <a:lnTo>
                  <a:pt x="224" y="118"/>
                </a:lnTo>
                <a:lnTo>
                  <a:pt x="228" y="120"/>
                </a:lnTo>
                <a:lnTo>
                  <a:pt x="230" y="122"/>
                </a:lnTo>
                <a:lnTo>
                  <a:pt x="248" y="138"/>
                </a:lnTo>
                <a:lnTo>
                  <a:pt x="248" y="138"/>
                </a:lnTo>
                <a:lnTo>
                  <a:pt x="250" y="142"/>
                </a:lnTo>
                <a:lnTo>
                  <a:pt x="250" y="146"/>
                </a:lnTo>
                <a:lnTo>
                  <a:pt x="250" y="148"/>
                </a:lnTo>
                <a:lnTo>
                  <a:pt x="248" y="152"/>
                </a:lnTo>
                <a:lnTo>
                  <a:pt x="248" y="152"/>
                </a:lnTo>
                <a:lnTo>
                  <a:pt x="244" y="154"/>
                </a:lnTo>
                <a:lnTo>
                  <a:pt x="240" y="156"/>
                </a:lnTo>
                <a:lnTo>
                  <a:pt x="240" y="156"/>
                </a:lnTo>
                <a:close/>
                <a:moveTo>
                  <a:pt x="242" y="94"/>
                </a:moveTo>
                <a:lnTo>
                  <a:pt x="242" y="94"/>
                </a:lnTo>
                <a:lnTo>
                  <a:pt x="238" y="94"/>
                </a:lnTo>
                <a:lnTo>
                  <a:pt x="234" y="92"/>
                </a:lnTo>
                <a:lnTo>
                  <a:pt x="232" y="88"/>
                </a:lnTo>
                <a:lnTo>
                  <a:pt x="232" y="84"/>
                </a:lnTo>
                <a:lnTo>
                  <a:pt x="232" y="84"/>
                </a:lnTo>
                <a:lnTo>
                  <a:pt x="232" y="82"/>
                </a:lnTo>
                <a:lnTo>
                  <a:pt x="234" y="78"/>
                </a:lnTo>
                <a:lnTo>
                  <a:pt x="238" y="76"/>
                </a:lnTo>
                <a:lnTo>
                  <a:pt x="242" y="74"/>
                </a:lnTo>
                <a:lnTo>
                  <a:pt x="260" y="74"/>
                </a:lnTo>
                <a:lnTo>
                  <a:pt x="260" y="74"/>
                </a:lnTo>
                <a:lnTo>
                  <a:pt x="260" y="74"/>
                </a:lnTo>
                <a:lnTo>
                  <a:pt x="264" y="76"/>
                </a:lnTo>
                <a:lnTo>
                  <a:pt x="268" y="78"/>
                </a:lnTo>
                <a:lnTo>
                  <a:pt x="270" y="82"/>
                </a:lnTo>
                <a:lnTo>
                  <a:pt x="270" y="84"/>
                </a:lnTo>
                <a:lnTo>
                  <a:pt x="270" y="84"/>
                </a:lnTo>
                <a:lnTo>
                  <a:pt x="270" y="88"/>
                </a:lnTo>
                <a:lnTo>
                  <a:pt x="268" y="92"/>
                </a:lnTo>
                <a:lnTo>
                  <a:pt x="264" y="94"/>
                </a:lnTo>
                <a:lnTo>
                  <a:pt x="260" y="94"/>
                </a:lnTo>
                <a:lnTo>
                  <a:pt x="242" y="94"/>
                </a:lnTo>
                <a:lnTo>
                  <a:pt x="242" y="94"/>
                </a:lnTo>
                <a:close/>
                <a:moveTo>
                  <a:pt x="224" y="52"/>
                </a:moveTo>
                <a:lnTo>
                  <a:pt x="224" y="52"/>
                </a:lnTo>
                <a:lnTo>
                  <a:pt x="220" y="50"/>
                </a:lnTo>
                <a:lnTo>
                  <a:pt x="216" y="48"/>
                </a:lnTo>
                <a:lnTo>
                  <a:pt x="216" y="48"/>
                </a:lnTo>
                <a:lnTo>
                  <a:pt x="214" y="46"/>
                </a:lnTo>
                <a:lnTo>
                  <a:pt x="214" y="42"/>
                </a:lnTo>
                <a:lnTo>
                  <a:pt x="214" y="38"/>
                </a:lnTo>
                <a:lnTo>
                  <a:pt x="216" y="34"/>
                </a:lnTo>
                <a:lnTo>
                  <a:pt x="226" y="24"/>
                </a:lnTo>
                <a:lnTo>
                  <a:pt x="226" y="24"/>
                </a:lnTo>
                <a:lnTo>
                  <a:pt x="230" y="22"/>
                </a:lnTo>
                <a:lnTo>
                  <a:pt x="234" y="22"/>
                </a:lnTo>
                <a:lnTo>
                  <a:pt x="238" y="22"/>
                </a:lnTo>
                <a:lnTo>
                  <a:pt x="240" y="24"/>
                </a:lnTo>
                <a:lnTo>
                  <a:pt x="240" y="24"/>
                </a:lnTo>
                <a:lnTo>
                  <a:pt x="242" y="28"/>
                </a:lnTo>
                <a:lnTo>
                  <a:pt x="244" y="32"/>
                </a:lnTo>
                <a:lnTo>
                  <a:pt x="242" y="36"/>
                </a:lnTo>
                <a:lnTo>
                  <a:pt x="240" y="38"/>
                </a:lnTo>
                <a:lnTo>
                  <a:pt x="230" y="48"/>
                </a:lnTo>
                <a:lnTo>
                  <a:pt x="230" y="48"/>
                </a:lnTo>
                <a:lnTo>
                  <a:pt x="228" y="50"/>
                </a:lnTo>
                <a:lnTo>
                  <a:pt x="224" y="52"/>
                </a:lnTo>
                <a:lnTo>
                  <a:pt x="224" y="52"/>
                </a:lnTo>
                <a:close/>
                <a:moveTo>
                  <a:pt x="180" y="34"/>
                </a:moveTo>
                <a:lnTo>
                  <a:pt x="180" y="34"/>
                </a:lnTo>
                <a:lnTo>
                  <a:pt x="176" y="32"/>
                </a:lnTo>
                <a:lnTo>
                  <a:pt x="172" y="30"/>
                </a:lnTo>
                <a:lnTo>
                  <a:pt x="170" y="28"/>
                </a:lnTo>
                <a:lnTo>
                  <a:pt x="170" y="24"/>
                </a:lnTo>
                <a:lnTo>
                  <a:pt x="170" y="10"/>
                </a:lnTo>
                <a:lnTo>
                  <a:pt x="170" y="10"/>
                </a:lnTo>
                <a:lnTo>
                  <a:pt x="170" y="6"/>
                </a:lnTo>
                <a:lnTo>
                  <a:pt x="172" y="4"/>
                </a:lnTo>
                <a:lnTo>
                  <a:pt x="176" y="2"/>
                </a:lnTo>
                <a:lnTo>
                  <a:pt x="180" y="0"/>
                </a:lnTo>
                <a:lnTo>
                  <a:pt x="180" y="0"/>
                </a:lnTo>
                <a:lnTo>
                  <a:pt x="184" y="2"/>
                </a:lnTo>
                <a:lnTo>
                  <a:pt x="188" y="4"/>
                </a:lnTo>
                <a:lnTo>
                  <a:pt x="190" y="6"/>
                </a:lnTo>
                <a:lnTo>
                  <a:pt x="190" y="10"/>
                </a:lnTo>
                <a:lnTo>
                  <a:pt x="190" y="24"/>
                </a:lnTo>
                <a:lnTo>
                  <a:pt x="190" y="24"/>
                </a:lnTo>
                <a:lnTo>
                  <a:pt x="190" y="28"/>
                </a:lnTo>
                <a:lnTo>
                  <a:pt x="188" y="30"/>
                </a:lnTo>
                <a:lnTo>
                  <a:pt x="184" y="32"/>
                </a:lnTo>
                <a:lnTo>
                  <a:pt x="180" y="34"/>
                </a:lnTo>
                <a:lnTo>
                  <a:pt x="180" y="34"/>
                </a:lnTo>
                <a:close/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555" tIns="27277" rIns="54555" bIns="27277" anchor="t" anchorCtr="0">
            <a:noAutofit/>
          </a:bodyPr>
          <a:lstStyle/>
          <a:p>
            <a:endParaRPr sz="107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phic 2" descr="Ripple outline">
            <a:extLst>
              <a:ext uri="{FF2B5EF4-FFF2-40B4-BE49-F238E27FC236}">
                <a16:creationId xmlns:a16="http://schemas.microsoft.com/office/drawing/2014/main" id="{51582DAE-C36A-34B7-80C5-EB790EC85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4759" y="3619849"/>
            <a:ext cx="384948" cy="3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16CDFE7-F8C5-03EC-3E48-56CB901D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1355"/>
            <a:ext cx="12192000" cy="437790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35F372-D341-4B31-8ADA-4D5B7C03F7D9}"/>
              </a:ext>
            </a:extLst>
          </p:cNvPr>
          <p:cNvSpPr txBox="1">
            <a:spLocks/>
          </p:cNvSpPr>
          <p:nvPr/>
        </p:nvSpPr>
        <p:spPr>
          <a:xfrm>
            <a:off x="507747" y="133963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cs typeface="Segoe UI"/>
              </a:rPr>
              <a:t>4. I progetti PNRR che impattano su Roma Capitale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69D33-2080-5810-3F5A-5737F455D5D6}"/>
              </a:ext>
            </a:extLst>
          </p:cNvPr>
          <p:cNvSpPr txBox="1"/>
          <p:nvPr/>
        </p:nvSpPr>
        <p:spPr>
          <a:xfrm>
            <a:off x="667744" y="841036"/>
            <a:ext cx="10990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anose="00000500000000000000" pitchFamily="2" charset="0"/>
              </a:rPr>
              <a:t>Alcuni</a:t>
            </a:r>
            <a:r>
              <a:rPr lang="it-IT" sz="1600" b="1" dirty="0">
                <a:latin typeface="Montserrat" panose="00000500000000000000" pitchFamily="2" charset="0"/>
              </a:rPr>
              <a:t> progetti PNRR attuati da soggetti diversi da Roma Capitale </a:t>
            </a:r>
            <a:r>
              <a:rPr lang="it-IT" sz="1600" dirty="0">
                <a:latin typeface="Montserrat" panose="00000500000000000000" pitchFamily="2" charset="0"/>
              </a:rPr>
              <a:t>avranno un impatto significativo sul futuro di Roma Capitale. Tra questi: </a:t>
            </a:r>
          </a:p>
        </p:txBody>
      </p:sp>
      <p:grpSp>
        <p:nvGrpSpPr>
          <p:cNvPr id="9" name="Google Shape;1036;p149">
            <a:extLst>
              <a:ext uri="{FF2B5EF4-FFF2-40B4-BE49-F238E27FC236}">
                <a16:creationId xmlns:a16="http://schemas.microsoft.com/office/drawing/2014/main" id="{FC2DF0B4-E14B-DF42-7C8A-ED381C07C498}"/>
              </a:ext>
            </a:extLst>
          </p:cNvPr>
          <p:cNvGrpSpPr/>
          <p:nvPr/>
        </p:nvGrpSpPr>
        <p:grpSpPr>
          <a:xfrm>
            <a:off x="4375830" y="2142589"/>
            <a:ext cx="3195493" cy="3415501"/>
            <a:chOff x="3216894" y="2154285"/>
            <a:chExt cx="4270596" cy="4412611"/>
          </a:xfrm>
        </p:grpSpPr>
        <p:sp>
          <p:nvSpPr>
            <p:cNvPr id="19" name="Google Shape;1037;p149">
              <a:extLst>
                <a:ext uri="{FF2B5EF4-FFF2-40B4-BE49-F238E27FC236}">
                  <a16:creationId xmlns:a16="http://schemas.microsoft.com/office/drawing/2014/main" id="{082B70C1-E97C-25CD-48A4-8D41562D851E}"/>
                </a:ext>
              </a:extLst>
            </p:cNvPr>
            <p:cNvSpPr/>
            <p:nvPr/>
          </p:nvSpPr>
          <p:spPr>
            <a:xfrm>
              <a:off x="3245015" y="2248250"/>
              <a:ext cx="4224600" cy="4224600"/>
            </a:xfrm>
            <a:prstGeom prst="ellipse">
              <a:avLst/>
            </a:prstGeom>
            <a:noFill/>
            <a:ln w="139700" cap="sq" cmpd="sng">
              <a:solidFill>
                <a:srgbClr val="B1B1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40083" rIns="80187" bIns="40083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800"/>
              </a:pPr>
              <a:endParaRPr sz="70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38;p149">
              <a:extLst>
                <a:ext uri="{FF2B5EF4-FFF2-40B4-BE49-F238E27FC236}">
                  <a16:creationId xmlns:a16="http://schemas.microsoft.com/office/drawing/2014/main" id="{0A6BAF04-5335-F8C8-6873-9B9B34821073}"/>
                </a:ext>
              </a:extLst>
            </p:cNvPr>
            <p:cNvSpPr/>
            <p:nvPr/>
          </p:nvSpPr>
          <p:spPr>
            <a:xfrm>
              <a:off x="4452089" y="2154285"/>
              <a:ext cx="1773338" cy="1130340"/>
            </a:xfrm>
            <a:custGeom>
              <a:avLst/>
              <a:gdLst/>
              <a:ahLst/>
              <a:cxnLst/>
              <a:rect l="l" t="t" r="r" b="b"/>
              <a:pathLst>
                <a:path w="1773338" h="1130340" extrusionOk="0">
                  <a:moveTo>
                    <a:pt x="905265" y="0"/>
                  </a:moveTo>
                  <a:cubicBezTo>
                    <a:pt x="1057579" y="0"/>
                    <a:pt x="1206288" y="15434"/>
                    <a:pt x="1349913" y="44824"/>
                  </a:cubicBezTo>
                  <a:lnTo>
                    <a:pt x="1463925" y="74139"/>
                  </a:lnTo>
                  <a:lnTo>
                    <a:pt x="1773338" y="603229"/>
                  </a:lnTo>
                  <a:lnTo>
                    <a:pt x="1466661" y="1127640"/>
                  </a:lnTo>
                  <a:lnTo>
                    <a:pt x="1366349" y="1079317"/>
                  </a:lnTo>
                  <a:cubicBezTo>
                    <a:pt x="1220019" y="1017424"/>
                    <a:pt x="1059137" y="983199"/>
                    <a:pt x="890261" y="983199"/>
                  </a:cubicBezTo>
                  <a:cubicBezTo>
                    <a:pt x="721386" y="983199"/>
                    <a:pt x="560504" y="1017424"/>
                    <a:pt x="414173" y="1079317"/>
                  </a:cubicBezTo>
                  <a:lnTo>
                    <a:pt x="308257" y="1130340"/>
                  </a:lnTo>
                  <a:lnTo>
                    <a:pt x="0" y="603229"/>
                  </a:lnTo>
                  <a:lnTo>
                    <a:pt x="302832" y="85395"/>
                  </a:lnTo>
                  <a:lnTo>
                    <a:pt x="460617" y="44824"/>
                  </a:lnTo>
                  <a:cubicBezTo>
                    <a:pt x="604243" y="15434"/>
                    <a:pt x="752952" y="0"/>
                    <a:pt x="905265" y="0"/>
                  </a:cubicBez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39;p149">
              <a:extLst>
                <a:ext uri="{FF2B5EF4-FFF2-40B4-BE49-F238E27FC236}">
                  <a16:creationId xmlns:a16="http://schemas.microsoft.com/office/drawing/2014/main" id="{7257AB15-52EA-EA0C-E32A-7C254D62F58E}"/>
                </a:ext>
              </a:extLst>
            </p:cNvPr>
            <p:cNvSpPr/>
            <p:nvPr/>
          </p:nvSpPr>
          <p:spPr>
            <a:xfrm>
              <a:off x="3216894" y="2809682"/>
              <a:ext cx="1475845" cy="1512004"/>
            </a:xfrm>
            <a:custGeom>
              <a:avLst/>
              <a:gdLst/>
              <a:ahLst/>
              <a:cxnLst/>
              <a:rect l="l" t="t" r="r" b="b"/>
              <a:pathLst>
                <a:path w="1475845" h="1512004" extrusionOk="0">
                  <a:moveTo>
                    <a:pt x="572020" y="0"/>
                  </a:moveTo>
                  <a:lnTo>
                    <a:pt x="1175109" y="0"/>
                  </a:lnTo>
                  <a:lnTo>
                    <a:pt x="1475845" y="515889"/>
                  </a:lnTo>
                  <a:lnTo>
                    <a:pt x="1441608" y="536688"/>
                  </a:lnTo>
                  <a:cubicBezTo>
                    <a:pt x="1148795" y="734509"/>
                    <a:pt x="946249" y="1055796"/>
                    <a:pt x="908668" y="1425851"/>
                  </a:cubicBezTo>
                  <a:lnTo>
                    <a:pt x="904318" y="1512004"/>
                  </a:lnTo>
                  <a:lnTo>
                    <a:pt x="285997" y="1512004"/>
                  </a:lnTo>
                  <a:lnTo>
                    <a:pt x="0" y="1024513"/>
                  </a:lnTo>
                  <a:lnTo>
                    <a:pt x="33347" y="894820"/>
                  </a:lnTo>
                  <a:cubicBezTo>
                    <a:pt x="119299" y="618477"/>
                    <a:pt x="258116" y="365424"/>
                    <a:pt x="437969" y="147493"/>
                  </a:cubicBezTo>
                  <a:lnTo>
                    <a:pt x="572020" y="0"/>
                  </a:ln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40;p149">
              <a:extLst>
                <a:ext uri="{FF2B5EF4-FFF2-40B4-BE49-F238E27FC236}">
                  <a16:creationId xmlns:a16="http://schemas.microsoft.com/office/drawing/2014/main" id="{295C96BC-C0C7-51F4-1427-11421CAAEA92}"/>
                </a:ext>
              </a:extLst>
            </p:cNvPr>
            <p:cNvSpPr/>
            <p:nvPr/>
          </p:nvSpPr>
          <p:spPr>
            <a:xfrm>
              <a:off x="5990982" y="2809682"/>
              <a:ext cx="1496508" cy="1512744"/>
            </a:xfrm>
            <a:custGeom>
              <a:avLst/>
              <a:gdLst/>
              <a:ahLst/>
              <a:cxnLst/>
              <a:rect l="l" t="t" r="r" b="b"/>
              <a:pathLst>
                <a:path w="1496508" h="1512744" extrusionOk="0">
                  <a:moveTo>
                    <a:pt x="303106" y="0"/>
                  </a:moveTo>
                  <a:lnTo>
                    <a:pt x="934814" y="0"/>
                  </a:lnTo>
                  <a:lnTo>
                    <a:pt x="1068865" y="147493"/>
                  </a:lnTo>
                  <a:cubicBezTo>
                    <a:pt x="1248718" y="365424"/>
                    <a:pt x="1387535" y="618477"/>
                    <a:pt x="1473487" y="894820"/>
                  </a:cubicBezTo>
                  <a:lnTo>
                    <a:pt x="1496508" y="984351"/>
                  </a:lnTo>
                  <a:lnTo>
                    <a:pt x="1187668" y="1512744"/>
                  </a:lnTo>
                  <a:lnTo>
                    <a:pt x="572548" y="1512744"/>
                  </a:lnTo>
                  <a:lnTo>
                    <a:pt x="568160" y="1425851"/>
                  </a:lnTo>
                  <a:cubicBezTo>
                    <a:pt x="530579" y="1055796"/>
                    <a:pt x="328033" y="734509"/>
                    <a:pt x="35220" y="536688"/>
                  </a:cubicBezTo>
                  <a:lnTo>
                    <a:pt x="0" y="515291"/>
                  </a:lnTo>
                  <a:lnTo>
                    <a:pt x="303106" y="0"/>
                  </a:ln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41;p149">
              <a:extLst>
                <a:ext uri="{FF2B5EF4-FFF2-40B4-BE49-F238E27FC236}">
                  <a16:creationId xmlns:a16="http://schemas.microsoft.com/office/drawing/2014/main" id="{F4E34A6D-AF5D-2CB7-3FBF-8E2C40E17009}"/>
                </a:ext>
              </a:extLst>
            </p:cNvPr>
            <p:cNvSpPr/>
            <p:nvPr/>
          </p:nvSpPr>
          <p:spPr>
            <a:xfrm>
              <a:off x="3218307" y="4405521"/>
              <a:ext cx="1476960" cy="1512004"/>
            </a:xfrm>
            <a:custGeom>
              <a:avLst/>
              <a:gdLst/>
              <a:ahLst/>
              <a:cxnLst/>
              <a:rect l="l" t="t" r="r" b="b"/>
              <a:pathLst>
                <a:path w="1476960" h="1512004" extrusionOk="0">
                  <a:moveTo>
                    <a:pt x="286414" y="0"/>
                  </a:moveTo>
                  <a:lnTo>
                    <a:pt x="903208" y="0"/>
                  </a:lnTo>
                  <a:lnTo>
                    <a:pt x="907254" y="80122"/>
                  </a:lnTo>
                  <a:cubicBezTo>
                    <a:pt x="944835" y="450177"/>
                    <a:pt x="1147381" y="771464"/>
                    <a:pt x="1440194" y="969285"/>
                  </a:cubicBezTo>
                  <a:lnTo>
                    <a:pt x="1476960" y="991621"/>
                  </a:lnTo>
                  <a:lnTo>
                    <a:pt x="1171864" y="1512004"/>
                  </a:lnTo>
                  <a:lnTo>
                    <a:pt x="576085" y="1512004"/>
                  </a:lnTo>
                  <a:lnTo>
                    <a:pt x="436556" y="1358484"/>
                  </a:lnTo>
                  <a:cubicBezTo>
                    <a:pt x="256703" y="1140553"/>
                    <a:pt x="117886" y="887501"/>
                    <a:pt x="31934" y="611157"/>
                  </a:cubicBezTo>
                  <a:lnTo>
                    <a:pt x="0" y="486963"/>
                  </a:lnTo>
                  <a:lnTo>
                    <a:pt x="286414" y="0"/>
                  </a:ln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42;p149">
              <a:extLst>
                <a:ext uri="{FF2B5EF4-FFF2-40B4-BE49-F238E27FC236}">
                  <a16:creationId xmlns:a16="http://schemas.microsoft.com/office/drawing/2014/main" id="{0B3E7B95-A493-942E-05D6-BE9892F3A8FA}"/>
                </a:ext>
              </a:extLst>
            </p:cNvPr>
            <p:cNvSpPr/>
            <p:nvPr/>
          </p:nvSpPr>
          <p:spPr>
            <a:xfrm>
              <a:off x="5961551" y="4405522"/>
              <a:ext cx="1525632" cy="1449400"/>
            </a:xfrm>
            <a:custGeom>
              <a:avLst/>
              <a:gdLst/>
              <a:ahLst/>
              <a:cxnLst/>
              <a:rect l="l" t="t" r="r" b="b"/>
              <a:pathLst>
                <a:path w="1498246" h="1512004" extrusionOk="0">
                  <a:moveTo>
                    <a:pt x="574250" y="0"/>
                  </a:moveTo>
                  <a:lnTo>
                    <a:pt x="1191655" y="0"/>
                  </a:lnTo>
                  <a:lnTo>
                    <a:pt x="1498246" y="522818"/>
                  </a:lnTo>
                  <a:lnTo>
                    <a:pt x="1475531" y="611157"/>
                  </a:lnTo>
                  <a:cubicBezTo>
                    <a:pt x="1389579" y="887501"/>
                    <a:pt x="1250762" y="1140553"/>
                    <a:pt x="1070909" y="1358484"/>
                  </a:cubicBezTo>
                  <a:lnTo>
                    <a:pt x="931380" y="1512004"/>
                  </a:lnTo>
                  <a:lnTo>
                    <a:pt x="304986" y="1512004"/>
                  </a:lnTo>
                  <a:lnTo>
                    <a:pt x="0" y="991923"/>
                  </a:lnTo>
                  <a:lnTo>
                    <a:pt x="37264" y="969285"/>
                  </a:lnTo>
                  <a:cubicBezTo>
                    <a:pt x="330077" y="771464"/>
                    <a:pt x="532623" y="450177"/>
                    <a:pt x="570204" y="80122"/>
                  </a:cubicBezTo>
                  <a:lnTo>
                    <a:pt x="574250" y="0"/>
                  </a:ln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43;p149">
              <a:extLst>
                <a:ext uri="{FF2B5EF4-FFF2-40B4-BE49-F238E27FC236}">
                  <a16:creationId xmlns:a16="http://schemas.microsoft.com/office/drawing/2014/main" id="{A0F72D86-32EF-058C-B4A9-D6D4E8A98795}"/>
                </a:ext>
              </a:extLst>
            </p:cNvPr>
            <p:cNvSpPr/>
            <p:nvPr/>
          </p:nvSpPr>
          <p:spPr>
            <a:xfrm>
              <a:off x="4452089" y="5436715"/>
              <a:ext cx="1773338" cy="1130181"/>
            </a:xfrm>
            <a:custGeom>
              <a:avLst/>
              <a:gdLst/>
              <a:ahLst/>
              <a:cxnLst/>
              <a:rect l="l" t="t" r="r" b="b"/>
              <a:pathLst>
                <a:path w="1773338" h="1130181" extrusionOk="0">
                  <a:moveTo>
                    <a:pt x="308589" y="0"/>
                  </a:moveTo>
                  <a:lnTo>
                    <a:pt x="414173" y="50862"/>
                  </a:lnTo>
                  <a:cubicBezTo>
                    <a:pt x="560504" y="112755"/>
                    <a:pt x="721386" y="146980"/>
                    <a:pt x="890261" y="146980"/>
                  </a:cubicBezTo>
                  <a:cubicBezTo>
                    <a:pt x="1059137" y="146980"/>
                    <a:pt x="1220019" y="112755"/>
                    <a:pt x="1366349" y="50862"/>
                  </a:cubicBezTo>
                  <a:lnTo>
                    <a:pt x="1466325" y="2702"/>
                  </a:lnTo>
                  <a:lnTo>
                    <a:pt x="1773338" y="529359"/>
                  </a:lnTo>
                  <a:lnTo>
                    <a:pt x="1464423" y="1055914"/>
                  </a:lnTo>
                  <a:lnTo>
                    <a:pt x="1349913" y="1085357"/>
                  </a:lnTo>
                  <a:cubicBezTo>
                    <a:pt x="1206288" y="1114747"/>
                    <a:pt x="1057579" y="1130181"/>
                    <a:pt x="905265" y="1130181"/>
                  </a:cubicBezTo>
                  <a:cubicBezTo>
                    <a:pt x="752952" y="1130181"/>
                    <a:pt x="604243" y="1114747"/>
                    <a:pt x="460617" y="1085357"/>
                  </a:cubicBezTo>
                  <a:lnTo>
                    <a:pt x="302308" y="1044652"/>
                  </a:lnTo>
                  <a:lnTo>
                    <a:pt x="0" y="529359"/>
                  </a:lnTo>
                  <a:lnTo>
                    <a:pt x="308589" y="0"/>
                  </a:lnTo>
                  <a:close/>
                </a:path>
              </a:pathLst>
            </a:custGeom>
            <a:solidFill>
              <a:srgbClr val="B3566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FFFFFF"/>
                </a:buClr>
                <a:buSzPts val="800"/>
              </a:pPr>
              <a:endParaRPr sz="7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48;p149">
              <a:extLst>
                <a:ext uri="{FF2B5EF4-FFF2-40B4-BE49-F238E27FC236}">
                  <a16:creationId xmlns:a16="http://schemas.microsoft.com/office/drawing/2014/main" id="{1B50DD41-600E-C026-C2DE-C1E3E6B59582}"/>
                </a:ext>
              </a:extLst>
            </p:cNvPr>
            <p:cNvSpPr txBox="1"/>
            <p:nvPr/>
          </p:nvSpPr>
          <p:spPr>
            <a:xfrm>
              <a:off x="4279670" y="3724102"/>
              <a:ext cx="375300" cy="3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FFFFFF"/>
                </a:buClr>
                <a:buSzPts val="800"/>
              </a:pPr>
              <a:r>
                <a:rPr lang="en-GB" sz="702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2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51;p149">
            <a:extLst>
              <a:ext uri="{FF2B5EF4-FFF2-40B4-BE49-F238E27FC236}">
                <a16:creationId xmlns:a16="http://schemas.microsoft.com/office/drawing/2014/main" id="{18DE439F-DD53-11A8-49B9-9E1F9843538C}"/>
              </a:ext>
            </a:extLst>
          </p:cNvPr>
          <p:cNvSpPr/>
          <p:nvPr/>
        </p:nvSpPr>
        <p:spPr>
          <a:xfrm>
            <a:off x="7308249" y="1697193"/>
            <a:ext cx="4646571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1400" b="1" u="sng">
                <a:solidFill>
                  <a:srgbClr val="009C95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RIQUALIFICAZIONE URBANA</a:t>
            </a:r>
            <a:endParaRPr lang="en-US" sz="1200" b="1" u="sng">
              <a:solidFill>
                <a:srgbClr val="009C95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endParaRPr lang="it-IT" sz="1400" b="1">
              <a:solidFill>
                <a:srgbClr val="009C9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>
                <a:solidFill>
                  <a:srgbClr val="009C95"/>
                </a:solidFill>
                <a:latin typeface="Montserrat" panose="00000500000000000000" pitchFamily="2" charset="0"/>
                <a:cs typeface="Arial"/>
                <a:sym typeface="Arial"/>
              </a:rPr>
              <a:t>PUI Poli Culturali Civici e di Innovazione</a:t>
            </a:r>
          </a:p>
          <a:p>
            <a:r>
              <a:rPr lang="it-IT" sz="1400" b="1">
                <a:solidFill>
                  <a:srgbClr val="009C95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59 milioni di euro</a:t>
            </a:r>
          </a:p>
        </p:txBody>
      </p:sp>
      <p:sp>
        <p:nvSpPr>
          <p:cNvPr id="11" name="Google Shape;1052;p149">
            <a:extLst>
              <a:ext uri="{FF2B5EF4-FFF2-40B4-BE49-F238E27FC236}">
                <a16:creationId xmlns:a16="http://schemas.microsoft.com/office/drawing/2014/main" id="{C6039E8B-14F4-70CB-CEE4-C2279B057CB6}"/>
              </a:ext>
            </a:extLst>
          </p:cNvPr>
          <p:cNvSpPr/>
          <p:nvPr/>
        </p:nvSpPr>
        <p:spPr>
          <a:xfrm>
            <a:off x="7720327" y="3235056"/>
            <a:ext cx="4309293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u="sng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FORESTAZIONE URBANA</a:t>
            </a:r>
          </a:p>
          <a:p>
            <a:endParaRPr lang="it-IT" sz="1400">
              <a:solidFill>
                <a:schemeClr val="accent6">
                  <a:lumMod val="75000"/>
                </a:schemeClr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  <a:cs typeface="Arial"/>
                <a:sym typeface="Arial"/>
              </a:rPr>
              <a:t>For</a:t>
            </a:r>
            <a:r>
              <a:rPr lang="it-IT" sz="1400" b="1">
                <a:solidFill>
                  <a:srgbClr val="548235"/>
                </a:solidFill>
                <a:latin typeface="Montserrat" panose="00000500000000000000" pitchFamily="2" charset="0"/>
                <a:cs typeface="Arial"/>
                <a:sym typeface="Arial"/>
              </a:rPr>
              <a:t>estazi</a:t>
            </a:r>
            <a:r>
              <a:rPr lang="it-IT" sz="1400" b="1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  <a:cs typeface="Arial"/>
                <a:sym typeface="Arial"/>
              </a:rPr>
              <a:t>one del litorale romano e della bassa valle dell’Aniene</a:t>
            </a:r>
          </a:p>
          <a:p>
            <a:r>
              <a:rPr lang="it-IT" sz="1400" b="1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13 milioni di euro</a:t>
            </a:r>
          </a:p>
          <a:p>
            <a:pPr algn="r">
              <a:lnSpc>
                <a:spcPct val="90000"/>
              </a:lnSpc>
            </a:pPr>
            <a:endParaRPr lang="en-US" sz="1200" b="1">
              <a:solidFill>
                <a:schemeClr val="accent6">
                  <a:lumMod val="75000"/>
                </a:schemeClr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>
              <a:lnSpc>
                <a:spcPct val="90000"/>
              </a:lnSpc>
            </a:pPr>
            <a:r>
              <a:rPr lang="en-GB" sz="789" b="1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  <a:sym typeface="Arial"/>
              </a:rPr>
              <a:t> </a:t>
            </a:r>
            <a:endParaRPr sz="789" b="1">
              <a:solidFill>
                <a:schemeClr val="accent6">
                  <a:lumMod val="75000"/>
                </a:schemeClr>
              </a:solidFill>
              <a:latin typeface="Montserrat" panose="00000500000000000000" pitchFamily="2" charset="0"/>
              <a:sym typeface="Arial"/>
            </a:endParaRPr>
          </a:p>
        </p:txBody>
      </p:sp>
      <p:sp>
        <p:nvSpPr>
          <p:cNvPr id="12" name="Google Shape;1053;p149">
            <a:extLst>
              <a:ext uri="{FF2B5EF4-FFF2-40B4-BE49-F238E27FC236}">
                <a16:creationId xmlns:a16="http://schemas.microsoft.com/office/drawing/2014/main" id="{86E740A5-4D1F-08A3-4C24-FCEE0F03B88C}"/>
              </a:ext>
            </a:extLst>
          </p:cNvPr>
          <p:cNvSpPr/>
          <p:nvPr/>
        </p:nvSpPr>
        <p:spPr>
          <a:xfrm>
            <a:off x="1067978" y="1697280"/>
            <a:ext cx="3857676" cy="93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it-IT" sz="1400" b="1" u="sng">
                <a:solidFill>
                  <a:srgbClr val="00423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INNOVAZIONE</a:t>
            </a:r>
          </a:p>
          <a:p>
            <a:pPr algn="r"/>
            <a:endParaRPr lang="it-IT" sz="1400" b="1">
              <a:solidFill>
                <a:srgbClr val="004239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>
                <a:solidFill>
                  <a:srgbClr val="004C45"/>
                </a:solidFill>
                <a:latin typeface="Montserrat" panose="00000500000000000000" pitchFamily="2" charset="0"/>
                <a:cs typeface="Arial"/>
                <a:sym typeface="Arial"/>
              </a:rPr>
              <a:t>Ecosistema Roma </a:t>
            </a:r>
            <a:r>
              <a:rPr lang="it-IT" sz="1400" b="1" err="1">
                <a:solidFill>
                  <a:srgbClr val="004C45"/>
                </a:solidFill>
                <a:latin typeface="Montserrat" panose="00000500000000000000" pitchFamily="2" charset="0"/>
                <a:cs typeface="Arial"/>
                <a:sym typeface="Arial"/>
              </a:rPr>
              <a:t>Technopolo</a:t>
            </a:r>
            <a:endParaRPr lang="it-IT" sz="1400" b="1">
              <a:solidFill>
                <a:srgbClr val="004C4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>
                <a:solidFill>
                  <a:srgbClr val="004C45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110 milioni di euro</a:t>
            </a:r>
          </a:p>
          <a:p>
            <a:pPr algn="r"/>
            <a:endParaRPr lang="it-IT" sz="1400"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endParaRPr sz="1400">
              <a:latin typeface="Montserrat" panose="00000500000000000000" pitchFamily="2" charset="0"/>
            </a:endParaRPr>
          </a:p>
        </p:txBody>
      </p:sp>
      <p:sp>
        <p:nvSpPr>
          <p:cNvPr id="13" name="Google Shape;1054;p149">
            <a:extLst>
              <a:ext uri="{FF2B5EF4-FFF2-40B4-BE49-F238E27FC236}">
                <a16:creationId xmlns:a16="http://schemas.microsoft.com/office/drawing/2014/main" id="{198E037A-EAD6-B47C-B8DF-B08F9A7565C4}"/>
              </a:ext>
            </a:extLst>
          </p:cNvPr>
          <p:cNvSpPr/>
          <p:nvPr/>
        </p:nvSpPr>
        <p:spPr>
          <a:xfrm>
            <a:off x="437390" y="4767862"/>
            <a:ext cx="4053365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00000"/>
              </a:buClr>
              <a:buSzPts val="800"/>
            </a:pPr>
            <a:r>
              <a:rPr lang="en-US" sz="1400" b="1" u="sng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Sanità</a:t>
            </a:r>
            <a:endParaRPr lang="en-US" sz="14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pPr algn="r"/>
            <a:endParaRPr lang="it-IT" sz="14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cs typeface="Arial"/>
                <a:sym typeface="Arial"/>
              </a:rPr>
              <a:t>Ospedali di Comunità</a:t>
            </a:r>
          </a:p>
          <a:p>
            <a:pPr algn="r"/>
            <a:r>
              <a:rPr lang="it-IT" sz="14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330 milioni di euro</a:t>
            </a:r>
          </a:p>
          <a:p>
            <a:pPr algn="r">
              <a:buClr>
                <a:srgbClr val="000000"/>
              </a:buClr>
              <a:buSzPts val="800"/>
            </a:pPr>
            <a:endParaRPr lang="en-US" sz="1053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SzPts val="800"/>
            </a:pPr>
            <a:endParaRPr sz="12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074;p149">
            <a:extLst>
              <a:ext uri="{FF2B5EF4-FFF2-40B4-BE49-F238E27FC236}">
                <a16:creationId xmlns:a16="http://schemas.microsoft.com/office/drawing/2014/main" id="{0C43CED9-78B1-8CBB-D728-72CDB4801056}"/>
              </a:ext>
            </a:extLst>
          </p:cNvPr>
          <p:cNvSpPr/>
          <p:nvPr/>
        </p:nvSpPr>
        <p:spPr>
          <a:xfrm>
            <a:off x="7450657" y="4817517"/>
            <a:ext cx="4803298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sng" strike="noStrike" cap="none">
                <a:solidFill>
                  <a:srgbClr val="EB8C00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EFFICIENTAMENTO IDRICO</a:t>
            </a:r>
          </a:p>
          <a:p>
            <a:endParaRPr lang="it-IT" sz="1400">
              <a:solidFill>
                <a:srgbClr val="004C45"/>
              </a:solidFill>
              <a:latin typeface="Montserrat" panose="00000500000000000000" pitchFamily="2" charset="0"/>
              <a:cs typeface="Arial"/>
              <a:sym typeface="Arial"/>
            </a:endParaRPr>
          </a:p>
          <a:p>
            <a:r>
              <a:rPr lang="it-IT" sz="1400" b="1">
                <a:solidFill>
                  <a:srgbClr val="EB8C00"/>
                </a:solidFill>
                <a:latin typeface="Montserrat" panose="00000500000000000000" pitchFamily="2" charset="0"/>
                <a:cs typeface="Arial"/>
                <a:sym typeface="Arial"/>
              </a:rPr>
              <a:t>Riduzione perdite nelle reti idriche di Roma e ammodernamento dell’acquedotto del Peschiera</a:t>
            </a:r>
          </a:p>
          <a:p>
            <a:r>
              <a:rPr lang="it-IT" sz="1400" b="1">
                <a:solidFill>
                  <a:srgbClr val="EB8C00"/>
                </a:solidFill>
                <a:latin typeface="Montserrat" panose="00000500000000000000" pitchFamily="2" charset="0"/>
                <a:cs typeface="Arial"/>
                <a:sym typeface="Arial"/>
              </a:rPr>
              <a:t>Valore finanziato: 169 milioni di euro </a:t>
            </a:r>
            <a:endParaRPr sz="900" b="1" i="0" u="none" strike="noStrike" cap="none">
              <a:solidFill>
                <a:srgbClr val="EB8C00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053;p149">
            <a:extLst>
              <a:ext uri="{FF2B5EF4-FFF2-40B4-BE49-F238E27FC236}">
                <a16:creationId xmlns:a16="http://schemas.microsoft.com/office/drawing/2014/main" id="{FE432BEB-28DC-6D15-EF30-D8251FDA784A}"/>
              </a:ext>
            </a:extLst>
          </p:cNvPr>
          <p:cNvSpPr/>
          <p:nvPr/>
        </p:nvSpPr>
        <p:spPr>
          <a:xfrm>
            <a:off x="88777" y="3235056"/>
            <a:ext cx="4157732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it-IT" sz="1400" b="1" u="sng" dirty="0">
                <a:latin typeface="Montserrat" panose="00000500000000000000" pitchFamily="2" charset="0"/>
                <a:ea typeface="Arial"/>
                <a:cs typeface="Arial"/>
                <a:sym typeface="Arial"/>
              </a:rPr>
              <a:t>CULTURA E INDUSTRIA CINEMATOGRAFICA</a:t>
            </a:r>
          </a:p>
          <a:p>
            <a:pPr algn="r"/>
            <a:endParaRPr lang="it-IT" sz="1400" dirty="0"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Caput Mundi</a:t>
            </a: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Valore finanziato: 268 milioni di euro</a:t>
            </a: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Progetto Cinecittà</a:t>
            </a:r>
          </a:p>
          <a:p>
            <a:pPr algn="r"/>
            <a:r>
              <a:rPr lang="it-IT" sz="1400" b="1" dirty="0">
                <a:latin typeface="Montserrat" panose="00000500000000000000" pitchFamily="2" charset="0"/>
                <a:cs typeface="Arial"/>
                <a:sym typeface="Arial"/>
              </a:rPr>
              <a:t>Valore finanziato: 300 milioni di euro</a:t>
            </a:r>
          </a:p>
          <a:p>
            <a:pPr algn="r"/>
            <a:endParaRPr lang="it-IT" sz="1400" b="1" dirty="0">
              <a:latin typeface="Montserrat" panose="00000500000000000000" pitchFamily="2" charset="0"/>
              <a:cs typeface="Arial"/>
              <a:sym typeface="Arial"/>
            </a:endParaRPr>
          </a:p>
          <a:p>
            <a:pPr algn="r"/>
            <a:endParaRPr lang="it-IT" sz="1400" b="1" dirty="0">
              <a:solidFill>
                <a:srgbClr val="004239"/>
              </a:solidFill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69" name="Google Shape;1062;p149">
            <a:extLst>
              <a:ext uri="{FF2B5EF4-FFF2-40B4-BE49-F238E27FC236}">
                <a16:creationId xmlns:a16="http://schemas.microsoft.com/office/drawing/2014/main" id="{C66C84FB-531F-4AA3-1D10-C026C14EAF97}"/>
              </a:ext>
            </a:extLst>
          </p:cNvPr>
          <p:cNvSpPr/>
          <p:nvPr/>
        </p:nvSpPr>
        <p:spPr>
          <a:xfrm>
            <a:off x="6352555" y="2516392"/>
            <a:ext cx="463680" cy="484760"/>
          </a:xfrm>
          <a:prstGeom prst="ellipse">
            <a:avLst/>
          </a:prstGeom>
          <a:solidFill>
            <a:srgbClr val="009C95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71" name="Google Shape;1064;p149">
            <a:extLst>
              <a:ext uri="{FF2B5EF4-FFF2-40B4-BE49-F238E27FC236}">
                <a16:creationId xmlns:a16="http://schemas.microsoft.com/office/drawing/2014/main" id="{98179D2D-A497-3133-39AC-F4058B1DE106}"/>
              </a:ext>
            </a:extLst>
          </p:cNvPr>
          <p:cNvGrpSpPr/>
          <p:nvPr/>
        </p:nvGrpSpPr>
        <p:grpSpPr>
          <a:xfrm>
            <a:off x="6438180" y="2603026"/>
            <a:ext cx="959415" cy="1472182"/>
            <a:chOff x="4790646" y="1257157"/>
            <a:chExt cx="1292380" cy="1883200"/>
          </a:xfrm>
          <a:solidFill>
            <a:srgbClr val="79122C"/>
          </a:solidFill>
        </p:grpSpPr>
        <p:sp>
          <p:nvSpPr>
            <p:cNvPr id="72" name="Google Shape;1065;p149">
              <a:extLst>
                <a:ext uri="{FF2B5EF4-FFF2-40B4-BE49-F238E27FC236}">
                  <a16:creationId xmlns:a16="http://schemas.microsoft.com/office/drawing/2014/main" id="{05E9000A-A5DA-4ABE-4F9C-B4232F91817C}"/>
                </a:ext>
              </a:extLst>
            </p:cNvPr>
            <p:cNvSpPr/>
            <p:nvPr/>
          </p:nvSpPr>
          <p:spPr>
            <a:xfrm>
              <a:off x="5458426" y="2520257"/>
              <a:ext cx="624600" cy="620100"/>
            </a:xfrm>
            <a:prstGeom prst="ellipse">
              <a:avLst/>
            </a:prstGeom>
            <a:solidFill>
              <a:srgbClr val="548235"/>
            </a:solidFill>
            <a:ln w="12700" cap="sq" cmpd="sng">
              <a:solidFill>
                <a:srgbClr val="5482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0187" tIns="40083" rIns="80187" bIns="40083" anchor="ctr" anchorCtr="0">
              <a:noAutofit/>
            </a:bodyPr>
            <a:lstStyle/>
            <a:p>
              <a:pPr algn="ctr"/>
              <a:endParaRPr sz="1184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3" name="Google Shape;1066;p149">
              <a:extLst>
                <a:ext uri="{FF2B5EF4-FFF2-40B4-BE49-F238E27FC236}">
                  <a16:creationId xmlns:a16="http://schemas.microsoft.com/office/drawing/2014/main" id="{6381DD03-1280-D7CE-43D4-E65BC8B186F0}"/>
                </a:ext>
              </a:extLst>
            </p:cNvPr>
            <p:cNvSpPr/>
            <p:nvPr/>
          </p:nvSpPr>
          <p:spPr>
            <a:xfrm>
              <a:off x="4790646" y="1257157"/>
              <a:ext cx="359569" cy="359569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75" y="188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44"/>
                    <a:pt x="169" y="38"/>
                    <a:pt x="162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6"/>
                    <a:pt x="132" y="0"/>
                    <a:pt x="12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1" y="0"/>
                    <a:pt x="25" y="6"/>
                    <a:pt x="25" y="13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200" y="200"/>
                    <a:pt x="200" y="200"/>
                    <a:pt x="200" y="200"/>
                  </a:cubicBezTo>
                  <a:cubicBezTo>
                    <a:pt x="200" y="188"/>
                    <a:pt x="200" y="188"/>
                    <a:pt x="200" y="188"/>
                  </a:cubicBezTo>
                  <a:lnTo>
                    <a:pt x="175" y="188"/>
                  </a:lnTo>
                  <a:close/>
                  <a:moveTo>
                    <a:pt x="162" y="188"/>
                  </a:moveTo>
                  <a:cubicBezTo>
                    <a:pt x="37" y="188"/>
                    <a:pt x="37" y="188"/>
                    <a:pt x="37" y="188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38"/>
                    <a:pt x="125" y="38"/>
                    <a:pt x="125" y="38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62" y="50"/>
                    <a:pt x="162" y="50"/>
                    <a:pt x="162" y="50"/>
                  </a:cubicBezTo>
                  <a:lnTo>
                    <a:pt x="162" y="188"/>
                  </a:lnTo>
                  <a:close/>
                  <a:moveTo>
                    <a:pt x="56" y="144"/>
                  </a:moveTo>
                  <a:cubicBezTo>
                    <a:pt x="69" y="144"/>
                    <a:pt x="69" y="144"/>
                    <a:pt x="69" y="144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56" y="132"/>
                    <a:pt x="56" y="132"/>
                    <a:pt x="56" y="132"/>
                  </a:cubicBezTo>
                  <a:lnTo>
                    <a:pt x="56" y="144"/>
                  </a:lnTo>
                  <a:close/>
                  <a:moveTo>
                    <a:pt x="56" y="94"/>
                  </a:moveTo>
                  <a:cubicBezTo>
                    <a:pt x="69" y="94"/>
                    <a:pt x="69" y="94"/>
                    <a:pt x="69" y="94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56" y="82"/>
                    <a:pt x="56" y="82"/>
                    <a:pt x="56" y="82"/>
                  </a:cubicBezTo>
                  <a:lnTo>
                    <a:pt x="56" y="94"/>
                  </a:lnTo>
                  <a:close/>
                  <a:moveTo>
                    <a:pt x="56" y="44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56" y="32"/>
                    <a:pt x="56" y="32"/>
                    <a:pt x="56" y="32"/>
                  </a:cubicBezTo>
                  <a:lnTo>
                    <a:pt x="56" y="44"/>
                  </a:lnTo>
                  <a:close/>
                  <a:moveTo>
                    <a:pt x="94" y="157"/>
                  </a:moveTo>
                  <a:cubicBezTo>
                    <a:pt x="106" y="157"/>
                    <a:pt x="106" y="157"/>
                    <a:pt x="106" y="157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94" y="132"/>
                    <a:pt x="94" y="132"/>
                    <a:pt x="94" y="132"/>
                  </a:cubicBezTo>
                  <a:lnTo>
                    <a:pt x="94" y="157"/>
                  </a:lnTo>
                  <a:close/>
                  <a:moveTo>
                    <a:pt x="94" y="94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6" y="82"/>
                    <a:pt x="106" y="82"/>
                    <a:pt x="106" y="82"/>
                  </a:cubicBezTo>
                  <a:cubicBezTo>
                    <a:pt x="94" y="82"/>
                    <a:pt x="94" y="82"/>
                    <a:pt x="94" y="82"/>
                  </a:cubicBezTo>
                  <a:lnTo>
                    <a:pt x="94" y="94"/>
                  </a:lnTo>
                  <a:close/>
                  <a:moveTo>
                    <a:pt x="94" y="44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94" y="32"/>
                    <a:pt x="94" y="32"/>
                    <a:pt x="94" y="32"/>
                  </a:cubicBezTo>
                  <a:lnTo>
                    <a:pt x="94" y="44"/>
                  </a:lnTo>
                  <a:close/>
                  <a:moveTo>
                    <a:pt x="131" y="144"/>
                  </a:moveTo>
                  <a:cubicBezTo>
                    <a:pt x="144" y="144"/>
                    <a:pt x="144" y="144"/>
                    <a:pt x="144" y="144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31" y="132"/>
                    <a:pt x="131" y="132"/>
                    <a:pt x="131" y="132"/>
                  </a:cubicBezTo>
                  <a:lnTo>
                    <a:pt x="131" y="144"/>
                  </a:lnTo>
                  <a:close/>
                  <a:moveTo>
                    <a:pt x="131" y="94"/>
                  </a:moveTo>
                  <a:cubicBezTo>
                    <a:pt x="144" y="94"/>
                    <a:pt x="144" y="94"/>
                    <a:pt x="144" y="94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31" y="82"/>
                    <a:pt x="131" y="82"/>
                    <a:pt x="131" y="82"/>
                  </a:cubicBezTo>
                  <a:lnTo>
                    <a:pt x="131" y="9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txBody>
            <a:bodyPr spcFirstLastPara="1" wrap="square" lIns="68566" tIns="34272" rIns="68566" bIns="34272" anchor="t" anchorCtr="0">
              <a:noAutofit/>
            </a:bodyPr>
            <a:lstStyle/>
            <a:p>
              <a:pPr>
                <a:buClr>
                  <a:srgbClr val="000000"/>
                </a:buClr>
                <a:buSzPts val="700"/>
              </a:pPr>
              <a:endParaRPr sz="61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1068;p149">
            <a:extLst>
              <a:ext uri="{FF2B5EF4-FFF2-40B4-BE49-F238E27FC236}">
                <a16:creationId xmlns:a16="http://schemas.microsoft.com/office/drawing/2014/main" id="{C0957A4B-1530-E50E-4822-1F7E09F23AA4}"/>
              </a:ext>
            </a:extLst>
          </p:cNvPr>
          <p:cNvSpPr/>
          <p:nvPr/>
        </p:nvSpPr>
        <p:spPr>
          <a:xfrm>
            <a:off x="6393192" y="4705885"/>
            <a:ext cx="463680" cy="484760"/>
          </a:xfrm>
          <a:prstGeom prst="ellipse">
            <a:avLst/>
          </a:prstGeom>
          <a:solidFill>
            <a:srgbClr val="FFB600"/>
          </a:solidFill>
          <a:ln w="12700" cap="sq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" name="Google Shape;1071;p149">
            <a:extLst>
              <a:ext uri="{FF2B5EF4-FFF2-40B4-BE49-F238E27FC236}">
                <a16:creationId xmlns:a16="http://schemas.microsoft.com/office/drawing/2014/main" id="{8A4991A1-AFA2-191B-2730-DB462B19212E}"/>
              </a:ext>
            </a:extLst>
          </p:cNvPr>
          <p:cNvSpPr/>
          <p:nvPr/>
        </p:nvSpPr>
        <p:spPr>
          <a:xfrm>
            <a:off x="5114107" y="4679999"/>
            <a:ext cx="463680" cy="4847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1073;p149">
            <a:extLst>
              <a:ext uri="{FF2B5EF4-FFF2-40B4-BE49-F238E27FC236}">
                <a16:creationId xmlns:a16="http://schemas.microsoft.com/office/drawing/2014/main" id="{D669EFB6-4F14-6DC9-2A17-BCF3CF816520}"/>
              </a:ext>
            </a:extLst>
          </p:cNvPr>
          <p:cNvSpPr/>
          <p:nvPr/>
        </p:nvSpPr>
        <p:spPr>
          <a:xfrm>
            <a:off x="5158263" y="2510914"/>
            <a:ext cx="463626" cy="484676"/>
          </a:xfrm>
          <a:prstGeom prst="ellipse">
            <a:avLst/>
          </a:prstGeom>
          <a:solidFill>
            <a:srgbClr val="004C45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1085;p149">
            <a:extLst>
              <a:ext uri="{FF2B5EF4-FFF2-40B4-BE49-F238E27FC236}">
                <a16:creationId xmlns:a16="http://schemas.microsoft.com/office/drawing/2014/main" id="{D2DA5CC0-696F-6D09-B85C-4435ED7FE05E}"/>
              </a:ext>
            </a:extLst>
          </p:cNvPr>
          <p:cNvSpPr/>
          <p:nvPr/>
        </p:nvSpPr>
        <p:spPr>
          <a:xfrm>
            <a:off x="5251298" y="3238158"/>
            <a:ext cx="1426184" cy="12455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80187" tIns="80187" rIns="80187" bIns="80187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500" b="1">
                <a:solidFill>
                  <a:schemeClr val="dk1"/>
                </a:solidFill>
                <a:latin typeface="Montserrat" panose="00000500000000000000" pitchFamily="2" charset="0"/>
              </a:rPr>
              <a:t>1,2 MLD</a:t>
            </a:r>
          </a:p>
        </p:txBody>
      </p:sp>
      <p:sp>
        <p:nvSpPr>
          <p:cNvPr id="83" name="Google Shape;1060;p149">
            <a:extLst>
              <a:ext uri="{FF2B5EF4-FFF2-40B4-BE49-F238E27FC236}">
                <a16:creationId xmlns:a16="http://schemas.microsoft.com/office/drawing/2014/main" id="{38F99752-38D3-54A9-A8C0-CA316C92D0D6}"/>
              </a:ext>
            </a:extLst>
          </p:cNvPr>
          <p:cNvSpPr/>
          <p:nvPr/>
        </p:nvSpPr>
        <p:spPr>
          <a:xfrm>
            <a:off x="4566294" y="3590448"/>
            <a:ext cx="463626" cy="4846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80187" tIns="40083" rIns="80187" bIns="40083" anchor="ctr" anchorCtr="0">
            <a:noAutofit/>
          </a:bodyPr>
          <a:lstStyle/>
          <a:p>
            <a:pPr algn="ctr"/>
            <a:endParaRPr sz="1184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Google Shape;1069;p149">
            <a:extLst>
              <a:ext uri="{FF2B5EF4-FFF2-40B4-BE49-F238E27FC236}">
                <a16:creationId xmlns:a16="http://schemas.microsoft.com/office/drawing/2014/main" id="{B71A76FE-AF0A-4622-D3F9-C1064BA912F6}"/>
              </a:ext>
            </a:extLst>
          </p:cNvPr>
          <p:cNvSpPr/>
          <p:nvPr/>
        </p:nvSpPr>
        <p:spPr>
          <a:xfrm>
            <a:off x="6465791" y="4773699"/>
            <a:ext cx="312009" cy="280162"/>
          </a:xfrm>
          <a:custGeom>
            <a:avLst/>
            <a:gdLst/>
            <a:ahLst/>
            <a:cxnLst/>
            <a:rect l="l" t="t" r="r" b="b"/>
            <a:pathLst>
              <a:path w="234" h="200" extrusionOk="0">
                <a:moveTo>
                  <a:pt x="117" y="0"/>
                </a:moveTo>
                <a:cubicBezTo>
                  <a:pt x="112" y="0"/>
                  <a:pt x="108" y="3"/>
                  <a:pt x="105" y="7"/>
                </a:cubicBezTo>
                <a:cubicBezTo>
                  <a:pt x="5" y="180"/>
                  <a:pt x="5" y="180"/>
                  <a:pt x="5" y="180"/>
                </a:cubicBezTo>
                <a:cubicBezTo>
                  <a:pt x="0" y="189"/>
                  <a:pt x="7" y="200"/>
                  <a:pt x="17" y="200"/>
                </a:cubicBezTo>
                <a:cubicBezTo>
                  <a:pt x="217" y="200"/>
                  <a:pt x="217" y="200"/>
                  <a:pt x="217" y="200"/>
                </a:cubicBezTo>
                <a:cubicBezTo>
                  <a:pt x="227" y="200"/>
                  <a:pt x="234" y="189"/>
                  <a:pt x="229" y="180"/>
                </a:cubicBezTo>
                <a:cubicBezTo>
                  <a:pt x="129" y="7"/>
                  <a:pt x="129" y="7"/>
                  <a:pt x="129" y="7"/>
                </a:cubicBezTo>
                <a:cubicBezTo>
                  <a:pt x="126" y="3"/>
                  <a:pt x="122" y="0"/>
                  <a:pt x="117" y="0"/>
                </a:cubicBezTo>
                <a:close/>
                <a:moveTo>
                  <a:pt x="18" y="186"/>
                </a:moveTo>
                <a:cubicBezTo>
                  <a:pt x="117" y="15"/>
                  <a:pt x="117" y="15"/>
                  <a:pt x="117" y="15"/>
                </a:cubicBezTo>
                <a:cubicBezTo>
                  <a:pt x="216" y="186"/>
                  <a:pt x="216" y="186"/>
                  <a:pt x="216" y="186"/>
                </a:cubicBezTo>
                <a:lnTo>
                  <a:pt x="18" y="186"/>
                </a:lnTo>
                <a:close/>
                <a:moveTo>
                  <a:pt x="110" y="82"/>
                </a:moveTo>
                <a:cubicBezTo>
                  <a:pt x="110" y="119"/>
                  <a:pt x="110" y="119"/>
                  <a:pt x="110" y="119"/>
                </a:cubicBezTo>
                <a:cubicBezTo>
                  <a:pt x="110" y="123"/>
                  <a:pt x="113" y="126"/>
                  <a:pt x="117" y="126"/>
                </a:cubicBezTo>
                <a:cubicBezTo>
                  <a:pt x="121" y="126"/>
                  <a:pt x="124" y="123"/>
                  <a:pt x="124" y="119"/>
                </a:cubicBezTo>
                <a:cubicBezTo>
                  <a:pt x="124" y="82"/>
                  <a:pt x="124" y="82"/>
                  <a:pt x="124" y="82"/>
                </a:cubicBezTo>
                <a:cubicBezTo>
                  <a:pt x="124" y="78"/>
                  <a:pt x="121" y="75"/>
                  <a:pt x="117" y="75"/>
                </a:cubicBezTo>
                <a:cubicBezTo>
                  <a:pt x="113" y="75"/>
                  <a:pt x="110" y="78"/>
                  <a:pt x="110" y="82"/>
                </a:cubicBezTo>
                <a:close/>
                <a:moveTo>
                  <a:pt x="106" y="156"/>
                </a:moveTo>
                <a:cubicBezTo>
                  <a:pt x="106" y="162"/>
                  <a:pt x="111" y="167"/>
                  <a:pt x="117" y="167"/>
                </a:cubicBezTo>
                <a:cubicBezTo>
                  <a:pt x="123" y="167"/>
                  <a:pt x="128" y="162"/>
                  <a:pt x="128" y="156"/>
                </a:cubicBezTo>
                <a:cubicBezTo>
                  <a:pt x="128" y="151"/>
                  <a:pt x="123" y="146"/>
                  <a:pt x="117" y="146"/>
                </a:cubicBezTo>
                <a:cubicBezTo>
                  <a:pt x="111" y="146"/>
                  <a:pt x="106" y="151"/>
                  <a:pt x="106" y="156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6" tIns="34272" rIns="68566" bIns="34272" anchor="t" anchorCtr="0">
            <a:noAutofit/>
          </a:bodyPr>
          <a:lstStyle/>
          <a:p>
            <a:pPr>
              <a:buClr>
                <a:srgbClr val="000000"/>
              </a:buClr>
              <a:buSzPts val="700"/>
            </a:pPr>
            <a:endParaRPr sz="61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075;p149">
            <a:extLst>
              <a:ext uri="{FF2B5EF4-FFF2-40B4-BE49-F238E27FC236}">
                <a16:creationId xmlns:a16="http://schemas.microsoft.com/office/drawing/2014/main" id="{CD7BD3BE-4BA9-3E42-076D-DAA44CCFD0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129" y="2582064"/>
            <a:ext cx="336791" cy="326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63;p149">
            <a:extLst>
              <a:ext uri="{FF2B5EF4-FFF2-40B4-BE49-F238E27FC236}">
                <a16:creationId xmlns:a16="http://schemas.microsoft.com/office/drawing/2014/main" id="{E869655C-AAD0-2319-A86F-4BABFD0A9ADE}"/>
              </a:ext>
            </a:extLst>
          </p:cNvPr>
          <p:cNvSpPr/>
          <p:nvPr/>
        </p:nvSpPr>
        <p:spPr>
          <a:xfrm>
            <a:off x="6996931" y="3633537"/>
            <a:ext cx="309644" cy="358662"/>
          </a:xfrm>
          <a:custGeom>
            <a:avLst/>
            <a:gdLst/>
            <a:ahLst/>
            <a:cxnLst/>
            <a:rect l="l" t="t" r="r" b="b"/>
            <a:pathLst>
              <a:path w="360" h="408" extrusionOk="0">
                <a:moveTo>
                  <a:pt x="112" y="272"/>
                </a:moveTo>
                <a:lnTo>
                  <a:pt x="18" y="178"/>
                </a:lnTo>
                <a:lnTo>
                  <a:pt x="18" y="178"/>
                </a:lnTo>
                <a:lnTo>
                  <a:pt x="36" y="176"/>
                </a:lnTo>
                <a:lnTo>
                  <a:pt x="52" y="176"/>
                </a:lnTo>
                <a:lnTo>
                  <a:pt x="52" y="176"/>
                </a:lnTo>
                <a:lnTo>
                  <a:pt x="80" y="178"/>
                </a:lnTo>
                <a:lnTo>
                  <a:pt x="108" y="184"/>
                </a:lnTo>
                <a:lnTo>
                  <a:pt x="132" y="194"/>
                </a:lnTo>
                <a:lnTo>
                  <a:pt x="156" y="208"/>
                </a:lnTo>
                <a:lnTo>
                  <a:pt x="156" y="208"/>
                </a:lnTo>
                <a:lnTo>
                  <a:pt x="142" y="222"/>
                </a:lnTo>
                <a:lnTo>
                  <a:pt x="130" y="238"/>
                </a:lnTo>
                <a:lnTo>
                  <a:pt x="120" y="256"/>
                </a:lnTo>
                <a:lnTo>
                  <a:pt x="112" y="272"/>
                </a:lnTo>
                <a:lnTo>
                  <a:pt x="112" y="272"/>
                </a:lnTo>
                <a:close/>
                <a:moveTo>
                  <a:pt x="96" y="356"/>
                </a:moveTo>
                <a:lnTo>
                  <a:pt x="96" y="356"/>
                </a:lnTo>
                <a:lnTo>
                  <a:pt x="98" y="324"/>
                </a:lnTo>
                <a:lnTo>
                  <a:pt x="104" y="294"/>
                </a:lnTo>
                <a:lnTo>
                  <a:pt x="92" y="280"/>
                </a:lnTo>
                <a:lnTo>
                  <a:pt x="8" y="280"/>
                </a:lnTo>
                <a:lnTo>
                  <a:pt x="8" y="280"/>
                </a:lnTo>
                <a:lnTo>
                  <a:pt x="14" y="298"/>
                </a:lnTo>
                <a:lnTo>
                  <a:pt x="22" y="314"/>
                </a:lnTo>
                <a:lnTo>
                  <a:pt x="32" y="330"/>
                </a:lnTo>
                <a:lnTo>
                  <a:pt x="42" y="344"/>
                </a:lnTo>
                <a:lnTo>
                  <a:pt x="54" y="356"/>
                </a:lnTo>
                <a:lnTo>
                  <a:pt x="68" y="368"/>
                </a:lnTo>
                <a:lnTo>
                  <a:pt x="82" y="380"/>
                </a:lnTo>
                <a:lnTo>
                  <a:pt x="98" y="388"/>
                </a:lnTo>
                <a:lnTo>
                  <a:pt x="98" y="388"/>
                </a:lnTo>
                <a:lnTo>
                  <a:pt x="96" y="372"/>
                </a:lnTo>
                <a:lnTo>
                  <a:pt x="96" y="356"/>
                </a:lnTo>
                <a:lnTo>
                  <a:pt x="96" y="356"/>
                </a:lnTo>
                <a:close/>
                <a:moveTo>
                  <a:pt x="4" y="192"/>
                </a:moveTo>
                <a:lnTo>
                  <a:pt x="4" y="192"/>
                </a:lnTo>
                <a:lnTo>
                  <a:pt x="2" y="210"/>
                </a:lnTo>
                <a:lnTo>
                  <a:pt x="0" y="228"/>
                </a:lnTo>
                <a:lnTo>
                  <a:pt x="0" y="228"/>
                </a:lnTo>
                <a:lnTo>
                  <a:pt x="0" y="244"/>
                </a:lnTo>
                <a:lnTo>
                  <a:pt x="4" y="260"/>
                </a:lnTo>
                <a:lnTo>
                  <a:pt x="72" y="260"/>
                </a:lnTo>
                <a:lnTo>
                  <a:pt x="4" y="192"/>
                </a:lnTo>
                <a:close/>
                <a:moveTo>
                  <a:pt x="360" y="228"/>
                </a:moveTo>
                <a:lnTo>
                  <a:pt x="360" y="228"/>
                </a:lnTo>
                <a:lnTo>
                  <a:pt x="358" y="246"/>
                </a:lnTo>
                <a:lnTo>
                  <a:pt x="356" y="264"/>
                </a:lnTo>
                <a:lnTo>
                  <a:pt x="352" y="282"/>
                </a:lnTo>
                <a:lnTo>
                  <a:pt x="346" y="298"/>
                </a:lnTo>
                <a:lnTo>
                  <a:pt x="338" y="314"/>
                </a:lnTo>
                <a:lnTo>
                  <a:pt x="330" y="328"/>
                </a:lnTo>
                <a:lnTo>
                  <a:pt x="318" y="342"/>
                </a:lnTo>
                <a:lnTo>
                  <a:pt x="308" y="356"/>
                </a:lnTo>
                <a:lnTo>
                  <a:pt x="294" y="366"/>
                </a:lnTo>
                <a:lnTo>
                  <a:pt x="280" y="378"/>
                </a:lnTo>
                <a:lnTo>
                  <a:pt x="266" y="386"/>
                </a:lnTo>
                <a:lnTo>
                  <a:pt x="250" y="394"/>
                </a:lnTo>
                <a:lnTo>
                  <a:pt x="234" y="400"/>
                </a:lnTo>
                <a:lnTo>
                  <a:pt x="216" y="404"/>
                </a:lnTo>
                <a:lnTo>
                  <a:pt x="198" y="406"/>
                </a:lnTo>
                <a:lnTo>
                  <a:pt x="180" y="408"/>
                </a:lnTo>
                <a:lnTo>
                  <a:pt x="180" y="408"/>
                </a:lnTo>
                <a:lnTo>
                  <a:pt x="156" y="406"/>
                </a:lnTo>
                <a:lnTo>
                  <a:pt x="134" y="402"/>
                </a:lnTo>
                <a:lnTo>
                  <a:pt x="134" y="402"/>
                </a:lnTo>
                <a:lnTo>
                  <a:pt x="128" y="378"/>
                </a:lnTo>
                <a:lnTo>
                  <a:pt x="128" y="356"/>
                </a:lnTo>
                <a:lnTo>
                  <a:pt x="128" y="356"/>
                </a:lnTo>
                <a:lnTo>
                  <a:pt x="128" y="336"/>
                </a:lnTo>
                <a:lnTo>
                  <a:pt x="130" y="318"/>
                </a:lnTo>
                <a:lnTo>
                  <a:pt x="136" y="302"/>
                </a:lnTo>
                <a:lnTo>
                  <a:pt x="142" y="286"/>
                </a:lnTo>
                <a:lnTo>
                  <a:pt x="150" y="270"/>
                </a:lnTo>
                <a:lnTo>
                  <a:pt x="158" y="254"/>
                </a:lnTo>
                <a:lnTo>
                  <a:pt x="168" y="240"/>
                </a:lnTo>
                <a:lnTo>
                  <a:pt x="180" y="228"/>
                </a:lnTo>
                <a:lnTo>
                  <a:pt x="192" y="216"/>
                </a:lnTo>
                <a:lnTo>
                  <a:pt x="206" y="206"/>
                </a:lnTo>
                <a:lnTo>
                  <a:pt x="222" y="198"/>
                </a:lnTo>
                <a:lnTo>
                  <a:pt x="238" y="190"/>
                </a:lnTo>
                <a:lnTo>
                  <a:pt x="254" y="184"/>
                </a:lnTo>
                <a:lnTo>
                  <a:pt x="270" y="178"/>
                </a:lnTo>
                <a:lnTo>
                  <a:pt x="288" y="176"/>
                </a:lnTo>
                <a:lnTo>
                  <a:pt x="308" y="176"/>
                </a:lnTo>
                <a:lnTo>
                  <a:pt x="308" y="176"/>
                </a:lnTo>
                <a:lnTo>
                  <a:pt x="330" y="176"/>
                </a:lnTo>
                <a:lnTo>
                  <a:pt x="354" y="182"/>
                </a:lnTo>
                <a:lnTo>
                  <a:pt x="354" y="182"/>
                </a:lnTo>
                <a:lnTo>
                  <a:pt x="358" y="204"/>
                </a:lnTo>
                <a:lnTo>
                  <a:pt x="360" y="228"/>
                </a:lnTo>
                <a:lnTo>
                  <a:pt x="360" y="228"/>
                </a:lnTo>
                <a:close/>
                <a:moveTo>
                  <a:pt x="326" y="222"/>
                </a:moveTo>
                <a:lnTo>
                  <a:pt x="268" y="282"/>
                </a:lnTo>
                <a:lnTo>
                  <a:pt x="316" y="282"/>
                </a:lnTo>
                <a:lnTo>
                  <a:pt x="316" y="282"/>
                </a:lnTo>
                <a:lnTo>
                  <a:pt x="320" y="268"/>
                </a:lnTo>
                <a:lnTo>
                  <a:pt x="324" y="256"/>
                </a:lnTo>
                <a:lnTo>
                  <a:pt x="326" y="242"/>
                </a:lnTo>
                <a:lnTo>
                  <a:pt x="326" y="228"/>
                </a:lnTo>
                <a:lnTo>
                  <a:pt x="326" y="228"/>
                </a:lnTo>
                <a:lnTo>
                  <a:pt x="326" y="222"/>
                </a:lnTo>
                <a:lnTo>
                  <a:pt x="326" y="222"/>
                </a:lnTo>
                <a:close/>
                <a:moveTo>
                  <a:pt x="308" y="208"/>
                </a:moveTo>
                <a:lnTo>
                  <a:pt x="308" y="208"/>
                </a:lnTo>
                <a:lnTo>
                  <a:pt x="282" y="210"/>
                </a:lnTo>
                <a:lnTo>
                  <a:pt x="256" y="218"/>
                </a:lnTo>
                <a:lnTo>
                  <a:pt x="234" y="228"/>
                </a:lnTo>
                <a:lnTo>
                  <a:pt x="214" y="242"/>
                </a:lnTo>
                <a:lnTo>
                  <a:pt x="214" y="308"/>
                </a:lnTo>
                <a:lnTo>
                  <a:pt x="312" y="208"/>
                </a:lnTo>
                <a:lnTo>
                  <a:pt x="312" y="208"/>
                </a:lnTo>
                <a:lnTo>
                  <a:pt x="308" y="208"/>
                </a:lnTo>
                <a:lnTo>
                  <a:pt x="308" y="208"/>
                </a:lnTo>
                <a:close/>
                <a:moveTo>
                  <a:pt x="160" y="356"/>
                </a:moveTo>
                <a:lnTo>
                  <a:pt x="160" y="356"/>
                </a:lnTo>
                <a:lnTo>
                  <a:pt x="160" y="360"/>
                </a:lnTo>
                <a:lnTo>
                  <a:pt x="194" y="328"/>
                </a:lnTo>
                <a:lnTo>
                  <a:pt x="194" y="262"/>
                </a:lnTo>
                <a:lnTo>
                  <a:pt x="194" y="262"/>
                </a:lnTo>
                <a:lnTo>
                  <a:pt x="180" y="282"/>
                </a:lnTo>
                <a:lnTo>
                  <a:pt x="170" y="306"/>
                </a:lnTo>
                <a:lnTo>
                  <a:pt x="162" y="330"/>
                </a:lnTo>
                <a:lnTo>
                  <a:pt x="160" y="356"/>
                </a:lnTo>
                <a:lnTo>
                  <a:pt x="160" y="356"/>
                </a:lnTo>
                <a:close/>
                <a:moveTo>
                  <a:pt x="306" y="302"/>
                </a:moveTo>
                <a:lnTo>
                  <a:pt x="248" y="302"/>
                </a:lnTo>
                <a:lnTo>
                  <a:pt x="174" y="374"/>
                </a:lnTo>
                <a:lnTo>
                  <a:pt x="174" y="374"/>
                </a:lnTo>
                <a:lnTo>
                  <a:pt x="180" y="374"/>
                </a:lnTo>
                <a:lnTo>
                  <a:pt x="180" y="374"/>
                </a:lnTo>
                <a:lnTo>
                  <a:pt x="200" y="374"/>
                </a:lnTo>
                <a:lnTo>
                  <a:pt x="220" y="370"/>
                </a:lnTo>
                <a:lnTo>
                  <a:pt x="238" y="364"/>
                </a:lnTo>
                <a:lnTo>
                  <a:pt x="254" y="354"/>
                </a:lnTo>
                <a:lnTo>
                  <a:pt x="270" y="344"/>
                </a:lnTo>
                <a:lnTo>
                  <a:pt x="284" y="332"/>
                </a:lnTo>
                <a:lnTo>
                  <a:pt x="296" y="318"/>
                </a:lnTo>
                <a:lnTo>
                  <a:pt x="306" y="302"/>
                </a:lnTo>
                <a:lnTo>
                  <a:pt x="306" y="302"/>
                </a:lnTo>
                <a:close/>
                <a:moveTo>
                  <a:pt x="216" y="84"/>
                </a:moveTo>
                <a:lnTo>
                  <a:pt x="216" y="84"/>
                </a:lnTo>
                <a:lnTo>
                  <a:pt x="216" y="78"/>
                </a:lnTo>
                <a:lnTo>
                  <a:pt x="214" y="70"/>
                </a:lnTo>
                <a:lnTo>
                  <a:pt x="210" y="64"/>
                </a:lnTo>
                <a:lnTo>
                  <a:pt x="206" y="60"/>
                </a:lnTo>
                <a:lnTo>
                  <a:pt x="200" y="56"/>
                </a:lnTo>
                <a:lnTo>
                  <a:pt x="194" y="52"/>
                </a:lnTo>
                <a:lnTo>
                  <a:pt x="188" y="50"/>
                </a:lnTo>
                <a:lnTo>
                  <a:pt x="180" y="48"/>
                </a:lnTo>
                <a:lnTo>
                  <a:pt x="180" y="48"/>
                </a:lnTo>
                <a:lnTo>
                  <a:pt x="172" y="50"/>
                </a:lnTo>
                <a:lnTo>
                  <a:pt x="166" y="52"/>
                </a:lnTo>
                <a:lnTo>
                  <a:pt x="160" y="56"/>
                </a:lnTo>
                <a:lnTo>
                  <a:pt x="154" y="60"/>
                </a:lnTo>
                <a:lnTo>
                  <a:pt x="150" y="64"/>
                </a:lnTo>
                <a:lnTo>
                  <a:pt x="146" y="70"/>
                </a:lnTo>
                <a:lnTo>
                  <a:pt x="144" y="78"/>
                </a:lnTo>
                <a:lnTo>
                  <a:pt x="144" y="84"/>
                </a:lnTo>
                <a:lnTo>
                  <a:pt x="144" y="84"/>
                </a:lnTo>
                <a:lnTo>
                  <a:pt x="144" y="92"/>
                </a:lnTo>
                <a:lnTo>
                  <a:pt x="146" y="100"/>
                </a:lnTo>
                <a:lnTo>
                  <a:pt x="150" y="106"/>
                </a:lnTo>
                <a:lnTo>
                  <a:pt x="154" y="110"/>
                </a:lnTo>
                <a:lnTo>
                  <a:pt x="160" y="114"/>
                </a:lnTo>
                <a:lnTo>
                  <a:pt x="166" y="118"/>
                </a:lnTo>
                <a:lnTo>
                  <a:pt x="172" y="120"/>
                </a:lnTo>
                <a:lnTo>
                  <a:pt x="180" y="122"/>
                </a:lnTo>
                <a:lnTo>
                  <a:pt x="180" y="122"/>
                </a:lnTo>
                <a:lnTo>
                  <a:pt x="188" y="120"/>
                </a:lnTo>
                <a:lnTo>
                  <a:pt x="194" y="118"/>
                </a:lnTo>
                <a:lnTo>
                  <a:pt x="200" y="114"/>
                </a:lnTo>
                <a:lnTo>
                  <a:pt x="206" y="110"/>
                </a:lnTo>
                <a:lnTo>
                  <a:pt x="210" y="106"/>
                </a:lnTo>
                <a:lnTo>
                  <a:pt x="214" y="100"/>
                </a:lnTo>
                <a:lnTo>
                  <a:pt x="216" y="92"/>
                </a:lnTo>
                <a:lnTo>
                  <a:pt x="216" y="84"/>
                </a:lnTo>
                <a:lnTo>
                  <a:pt x="216" y="84"/>
                </a:lnTo>
                <a:close/>
                <a:moveTo>
                  <a:pt x="180" y="192"/>
                </a:moveTo>
                <a:lnTo>
                  <a:pt x="180" y="192"/>
                </a:lnTo>
                <a:lnTo>
                  <a:pt x="180" y="192"/>
                </a:lnTo>
                <a:lnTo>
                  <a:pt x="176" y="190"/>
                </a:lnTo>
                <a:lnTo>
                  <a:pt x="172" y="188"/>
                </a:lnTo>
                <a:lnTo>
                  <a:pt x="170" y="186"/>
                </a:lnTo>
                <a:lnTo>
                  <a:pt x="170" y="182"/>
                </a:lnTo>
                <a:lnTo>
                  <a:pt x="170" y="146"/>
                </a:lnTo>
                <a:lnTo>
                  <a:pt x="170" y="146"/>
                </a:lnTo>
                <a:lnTo>
                  <a:pt x="170" y="142"/>
                </a:lnTo>
                <a:lnTo>
                  <a:pt x="172" y="140"/>
                </a:lnTo>
                <a:lnTo>
                  <a:pt x="176" y="138"/>
                </a:lnTo>
                <a:lnTo>
                  <a:pt x="180" y="136"/>
                </a:lnTo>
                <a:lnTo>
                  <a:pt x="180" y="136"/>
                </a:lnTo>
                <a:lnTo>
                  <a:pt x="180" y="136"/>
                </a:lnTo>
                <a:lnTo>
                  <a:pt x="184" y="138"/>
                </a:lnTo>
                <a:lnTo>
                  <a:pt x="188" y="140"/>
                </a:lnTo>
                <a:lnTo>
                  <a:pt x="190" y="142"/>
                </a:lnTo>
                <a:lnTo>
                  <a:pt x="190" y="146"/>
                </a:lnTo>
                <a:lnTo>
                  <a:pt x="190" y="182"/>
                </a:lnTo>
                <a:lnTo>
                  <a:pt x="190" y="182"/>
                </a:lnTo>
                <a:lnTo>
                  <a:pt x="190" y="186"/>
                </a:lnTo>
                <a:lnTo>
                  <a:pt x="188" y="188"/>
                </a:lnTo>
                <a:lnTo>
                  <a:pt x="184" y="190"/>
                </a:lnTo>
                <a:lnTo>
                  <a:pt x="180" y="192"/>
                </a:lnTo>
                <a:lnTo>
                  <a:pt x="180" y="192"/>
                </a:lnTo>
                <a:close/>
                <a:moveTo>
                  <a:pt x="120" y="156"/>
                </a:moveTo>
                <a:lnTo>
                  <a:pt x="120" y="156"/>
                </a:lnTo>
                <a:lnTo>
                  <a:pt x="116" y="154"/>
                </a:lnTo>
                <a:lnTo>
                  <a:pt x="112" y="152"/>
                </a:lnTo>
                <a:lnTo>
                  <a:pt x="112" y="152"/>
                </a:lnTo>
                <a:lnTo>
                  <a:pt x="110" y="148"/>
                </a:lnTo>
                <a:lnTo>
                  <a:pt x="110" y="146"/>
                </a:lnTo>
                <a:lnTo>
                  <a:pt x="110" y="142"/>
                </a:lnTo>
                <a:lnTo>
                  <a:pt x="112" y="138"/>
                </a:lnTo>
                <a:lnTo>
                  <a:pt x="130" y="122"/>
                </a:lnTo>
                <a:lnTo>
                  <a:pt x="130" y="122"/>
                </a:lnTo>
                <a:lnTo>
                  <a:pt x="132" y="120"/>
                </a:lnTo>
                <a:lnTo>
                  <a:pt x="136" y="118"/>
                </a:lnTo>
                <a:lnTo>
                  <a:pt x="140" y="120"/>
                </a:lnTo>
                <a:lnTo>
                  <a:pt x="144" y="122"/>
                </a:lnTo>
                <a:lnTo>
                  <a:pt x="144" y="122"/>
                </a:lnTo>
                <a:lnTo>
                  <a:pt x="146" y="124"/>
                </a:lnTo>
                <a:lnTo>
                  <a:pt x="146" y="128"/>
                </a:lnTo>
                <a:lnTo>
                  <a:pt x="146" y="132"/>
                </a:lnTo>
                <a:lnTo>
                  <a:pt x="144" y="136"/>
                </a:lnTo>
                <a:lnTo>
                  <a:pt x="126" y="152"/>
                </a:lnTo>
                <a:lnTo>
                  <a:pt x="126" y="152"/>
                </a:lnTo>
                <a:lnTo>
                  <a:pt x="124" y="154"/>
                </a:lnTo>
                <a:lnTo>
                  <a:pt x="120" y="156"/>
                </a:lnTo>
                <a:lnTo>
                  <a:pt x="120" y="156"/>
                </a:lnTo>
                <a:close/>
                <a:moveTo>
                  <a:pt x="118" y="94"/>
                </a:moveTo>
                <a:lnTo>
                  <a:pt x="118" y="94"/>
                </a:lnTo>
                <a:lnTo>
                  <a:pt x="100" y="94"/>
                </a:lnTo>
                <a:lnTo>
                  <a:pt x="100" y="94"/>
                </a:lnTo>
                <a:lnTo>
                  <a:pt x="96" y="94"/>
                </a:lnTo>
                <a:lnTo>
                  <a:pt x="92" y="92"/>
                </a:lnTo>
                <a:lnTo>
                  <a:pt x="90" y="88"/>
                </a:lnTo>
                <a:lnTo>
                  <a:pt x="90" y="84"/>
                </a:lnTo>
                <a:lnTo>
                  <a:pt x="90" y="84"/>
                </a:lnTo>
                <a:lnTo>
                  <a:pt x="90" y="82"/>
                </a:lnTo>
                <a:lnTo>
                  <a:pt x="92" y="78"/>
                </a:lnTo>
                <a:lnTo>
                  <a:pt x="96" y="76"/>
                </a:lnTo>
                <a:lnTo>
                  <a:pt x="100" y="74"/>
                </a:lnTo>
                <a:lnTo>
                  <a:pt x="100" y="74"/>
                </a:lnTo>
                <a:lnTo>
                  <a:pt x="118" y="74"/>
                </a:lnTo>
                <a:lnTo>
                  <a:pt x="118" y="74"/>
                </a:lnTo>
                <a:lnTo>
                  <a:pt x="122" y="76"/>
                </a:lnTo>
                <a:lnTo>
                  <a:pt x="126" y="78"/>
                </a:lnTo>
                <a:lnTo>
                  <a:pt x="128" y="82"/>
                </a:lnTo>
                <a:lnTo>
                  <a:pt x="128" y="84"/>
                </a:lnTo>
                <a:lnTo>
                  <a:pt x="128" y="84"/>
                </a:lnTo>
                <a:lnTo>
                  <a:pt x="128" y="88"/>
                </a:lnTo>
                <a:lnTo>
                  <a:pt x="126" y="92"/>
                </a:lnTo>
                <a:lnTo>
                  <a:pt x="122" y="94"/>
                </a:lnTo>
                <a:lnTo>
                  <a:pt x="118" y="94"/>
                </a:lnTo>
                <a:lnTo>
                  <a:pt x="118" y="94"/>
                </a:lnTo>
                <a:close/>
                <a:moveTo>
                  <a:pt x="136" y="52"/>
                </a:moveTo>
                <a:lnTo>
                  <a:pt x="136" y="52"/>
                </a:lnTo>
                <a:lnTo>
                  <a:pt x="132" y="50"/>
                </a:lnTo>
                <a:lnTo>
                  <a:pt x="130" y="48"/>
                </a:lnTo>
                <a:lnTo>
                  <a:pt x="120" y="38"/>
                </a:lnTo>
                <a:lnTo>
                  <a:pt x="120" y="38"/>
                </a:lnTo>
                <a:lnTo>
                  <a:pt x="118" y="36"/>
                </a:lnTo>
                <a:lnTo>
                  <a:pt x="116" y="32"/>
                </a:lnTo>
                <a:lnTo>
                  <a:pt x="118" y="28"/>
                </a:lnTo>
                <a:lnTo>
                  <a:pt x="120" y="24"/>
                </a:lnTo>
                <a:lnTo>
                  <a:pt x="120" y="24"/>
                </a:lnTo>
                <a:lnTo>
                  <a:pt x="122" y="22"/>
                </a:lnTo>
                <a:lnTo>
                  <a:pt x="126" y="22"/>
                </a:lnTo>
                <a:lnTo>
                  <a:pt x="130" y="22"/>
                </a:lnTo>
                <a:lnTo>
                  <a:pt x="134" y="24"/>
                </a:lnTo>
                <a:lnTo>
                  <a:pt x="144" y="34"/>
                </a:lnTo>
                <a:lnTo>
                  <a:pt x="144" y="34"/>
                </a:lnTo>
                <a:lnTo>
                  <a:pt x="146" y="38"/>
                </a:lnTo>
                <a:lnTo>
                  <a:pt x="146" y="42"/>
                </a:lnTo>
                <a:lnTo>
                  <a:pt x="146" y="46"/>
                </a:lnTo>
                <a:lnTo>
                  <a:pt x="144" y="48"/>
                </a:lnTo>
                <a:lnTo>
                  <a:pt x="144" y="48"/>
                </a:lnTo>
                <a:lnTo>
                  <a:pt x="140" y="50"/>
                </a:lnTo>
                <a:lnTo>
                  <a:pt x="136" y="52"/>
                </a:lnTo>
                <a:lnTo>
                  <a:pt x="136" y="52"/>
                </a:lnTo>
                <a:close/>
                <a:moveTo>
                  <a:pt x="240" y="156"/>
                </a:moveTo>
                <a:lnTo>
                  <a:pt x="240" y="156"/>
                </a:lnTo>
                <a:lnTo>
                  <a:pt x="236" y="154"/>
                </a:lnTo>
                <a:lnTo>
                  <a:pt x="234" y="152"/>
                </a:lnTo>
                <a:lnTo>
                  <a:pt x="216" y="136"/>
                </a:lnTo>
                <a:lnTo>
                  <a:pt x="216" y="136"/>
                </a:lnTo>
                <a:lnTo>
                  <a:pt x="214" y="132"/>
                </a:lnTo>
                <a:lnTo>
                  <a:pt x="214" y="128"/>
                </a:lnTo>
                <a:lnTo>
                  <a:pt x="214" y="124"/>
                </a:lnTo>
                <a:lnTo>
                  <a:pt x="216" y="122"/>
                </a:lnTo>
                <a:lnTo>
                  <a:pt x="216" y="122"/>
                </a:lnTo>
                <a:lnTo>
                  <a:pt x="220" y="120"/>
                </a:lnTo>
                <a:lnTo>
                  <a:pt x="224" y="118"/>
                </a:lnTo>
                <a:lnTo>
                  <a:pt x="228" y="120"/>
                </a:lnTo>
                <a:lnTo>
                  <a:pt x="230" y="122"/>
                </a:lnTo>
                <a:lnTo>
                  <a:pt x="248" y="138"/>
                </a:lnTo>
                <a:lnTo>
                  <a:pt x="248" y="138"/>
                </a:lnTo>
                <a:lnTo>
                  <a:pt x="250" y="142"/>
                </a:lnTo>
                <a:lnTo>
                  <a:pt x="250" y="146"/>
                </a:lnTo>
                <a:lnTo>
                  <a:pt x="250" y="148"/>
                </a:lnTo>
                <a:lnTo>
                  <a:pt x="248" y="152"/>
                </a:lnTo>
                <a:lnTo>
                  <a:pt x="248" y="152"/>
                </a:lnTo>
                <a:lnTo>
                  <a:pt x="244" y="154"/>
                </a:lnTo>
                <a:lnTo>
                  <a:pt x="240" y="156"/>
                </a:lnTo>
                <a:lnTo>
                  <a:pt x="240" y="156"/>
                </a:lnTo>
                <a:close/>
                <a:moveTo>
                  <a:pt x="242" y="94"/>
                </a:moveTo>
                <a:lnTo>
                  <a:pt x="242" y="94"/>
                </a:lnTo>
                <a:lnTo>
                  <a:pt x="238" y="94"/>
                </a:lnTo>
                <a:lnTo>
                  <a:pt x="234" y="92"/>
                </a:lnTo>
                <a:lnTo>
                  <a:pt x="232" y="88"/>
                </a:lnTo>
                <a:lnTo>
                  <a:pt x="232" y="84"/>
                </a:lnTo>
                <a:lnTo>
                  <a:pt x="232" y="84"/>
                </a:lnTo>
                <a:lnTo>
                  <a:pt x="232" y="82"/>
                </a:lnTo>
                <a:lnTo>
                  <a:pt x="234" y="78"/>
                </a:lnTo>
                <a:lnTo>
                  <a:pt x="238" y="76"/>
                </a:lnTo>
                <a:lnTo>
                  <a:pt x="242" y="74"/>
                </a:lnTo>
                <a:lnTo>
                  <a:pt x="260" y="74"/>
                </a:lnTo>
                <a:lnTo>
                  <a:pt x="260" y="74"/>
                </a:lnTo>
                <a:lnTo>
                  <a:pt x="260" y="74"/>
                </a:lnTo>
                <a:lnTo>
                  <a:pt x="264" y="76"/>
                </a:lnTo>
                <a:lnTo>
                  <a:pt x="268" y="78"/>
                </a:lnTo>
                <a:lnTo>
                  <a:pt x="270" y="82"/>
                </a:lnTo>
                <a:lnTo>
                  <a:pt x="270" y="84"/>
                </a:lnTo>
                <a:lnTo>
                  <a:pt x="270" y="84"/>
                </a:lnTo>
                <a:lnTo>
                  <a:pt x="270" y="88"/>
                </a:lnTo>
                <a:lnTo>
                  <a:pt x="268" y="92"/>
                </a:lnTo>
                <a:lnTo>
                  <a:pt x="264" y="94"/>
                </a:lnTo>
                <a:lnTo>
                  <a:pt x="260" y="94"/>
                </a:lnTo>
                <a:lnTo>
                  <a:pt x="242" y="94"/>
                </a:lnTo>
                <a:lnTo>
                  <a:pt x="242" y="94"/>
                </a:lnTo>
                <a:close/>
                <a:moveTo>
                  <a:pt x="224" y="52"/>
                </a:moveTo>
                <a:lnTo>
                  <a:pt x="224" y="52"/>
                </a:lnTo>
                <a:lnTo>
                  <a:pt x="220" y="50"/>
                </a:lnTo>
                <a:lnTo>
                  <a:pt x="216" y="48"/>
                </a:lnTo>
                <a:lnTo>
                  <a:pt x="216" y="48"/>
                </a:lnTo>
                <a:lnTo>
                  <a:pt x="214" y="46"/>
                </a:lnTo>
                <a:lnTo>
                  <a:pt x="214" y="42"/>
                </a:lnTo>
                <a:lnTo>
                  <a:pt x="214" y="38"/>
                </a:lnTo>
                <a:lnTo>
                  <a:pt x="216" y="34"/>
                </a:lnTo>
                <a:lnTo>
                  <a:pt x="226" y="24"/>
                </a:lnTo>
                <a:lnTo>
                  <a:pt x="226" y="24"/>
                </a:lnTo>
                <a:lnTo>
                  <a:pt x="230" y="22"/>
                </a:lnTo>
                <a:lnTo>
                  <a:pt x="234" y="22"/>
                </a:lnTo>
                <a:lnTo>
                  <a:pt x="238" y="22"/>
                </a:lnTo>
                <a:lnTo>
                  <a:pt x="240" y="24"/>
                </a:lnTo>
                <a:lnTo>
                  <a:pt x="240" y="24"/>
                </a:lnTo>
                <a:lnTo>
                  <a:pt x="242" y="28"/>
                </a:lnTo>
                <a:lnTo>
                  <a:pt x="244" y="32"/>
                </a:lnTo>
                <a:lnTo>
                  <a:pt x="242" y="36"/>
                </a:lnTo>
                <a:lnTo>
                  <a:pt x="240" y="38"/>
                </a:lnTo>
                <a:lnTo>
                  <a:pt x="230" y="48"/>
                </a:lnTo>
                <a:lnTo>
                  <a:pt x="230" y="48"/>
                </a:lnTo>
                <a:lnTo>
                  <a:pt x="228" y="50"/>
                </a:lnTo>
                <a:lnTo>
                  <a:pt x="224" y="52"/>
                </a:lnTo>
                <a:lnTo>
                  <a:pt x="224" y="52"/>
                </a:lnTo>
                <a:close/>
                <a:moveTo>
                  <a:pt x="180" y="34"/>
                </a:moveTo>
                <a:lnTo>
                  <a:pt x="180" y="34"/>
                </a:lnTo>
                <a:lnTo>
                  <a:pt x="176" y="32"/>
                </a:lnTo>
                <a:lnTo>
                  <a:pt x="172" y="30"/>
                </a:lnTo>
                <a:lnTo>
                  <a:pt x="170" y="28"/>
                </a:lnTo>
                <a:lnTo>
                  <a:pt x="170" y="24"/>
                </a:lnTo>
                <a:lnTo>
                  <a:pt x="170" y="10"/>
                </a:lnTo>
                <a:lnTo>
                  <a:pt x="170" y="10"/>
                </a:lnTo>
                <a:lnTo>
                  <a:pt x="170" y="6"/>
                </a:lnTo>
                <a:lnTo>
                  <a:pt x="172" y="4"/>
                </a:lnTo>
                <a:lnTo>
                  <a:pt x="176" y="2"/>
                </a:lnTo>
                <a:lnTo>
                  <a:pt x="180" y="0"/>
                </a:lnTo>
                <a:lnTo>
                  <a:pt x="180" y="0"/>
                </a:lnTo>
                <a:lnTo>
                  <a:pt x="184" y="2"/>
                </a:lnTo>
                <a:lnTo>
                  <a:pt x="188" y="4"/>
                </a:lnTo>
                <a:lnTo>
                  <a:pt x="190" y="6"/>
                </a:lnTo>
                <a:lnTo>
                  <a:pt x="190" y="10"/>
                </a:lnTo>
                <a:lnTo>
                  <a:pt x="190" y="24"/>
                </a:lnTo>
                <a:lnTo>
                  <a:pt x="190" y="24"/>
                </a:lnTo>
                <a:lnTo>
                  <a:pt x="190" y="28"/>
                </a:lnTo>
                <a:lnTo>
                  <a:pt x="188" y="30"/>
                </a:lnTo>
                <a:lnTo>
                  <a:pt x="184" y="32"/>
                </a:lnTo>
                <a:lnTo>
                  <a:pt x="180" y="34"/>
                </a:lnTo>
                <a:lnTo>
                  <a:pt x="180" y="34"/>
                </a:lnTo>
                <a:close/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555" tIns="27277" rIns="54555" bIns="27277" anchor="t" anchorCtr="0">
            <a:noAutofit/>
          </a:bodyPr>
          <a:lstStyle/>
          <a:p>
            <a:endParaRPr sz="1074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phic 15" descr="Ripple outline">
            <a:extLst>
              <a:ext uri="{FF2B5EF4-FFF2-40B4-BE49-F238E27FC236}">
                <a16:creationId xmlns:a16="http://schemas.microsoft.com/office/drawing/2014/main" id="{0408F941-4800-6EDC-12E0-1E4CEC247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4759" y="3619849"/>
            <a:ext cx="384948" cy="384948"/>
          </a:xfrm>
          <a:prstGeom prst="rect">
            <a:avLst/>
          </a:prstGeom>
        </p:spPr>
      </p:pic>
      <p:pic>
        <p:nvPicPr>
          <p:cNvPr id="27" name="Graphic 26" descr="Heart with pulse outline">
            <a:extLst>
              <a:ext uri="{FF2B5EF4-FFF2-40B4-BE49-F238E27FC236}">
                <a16:creationId xmlns:a16="http://schemas.microsoft.com/office/drawing/2014/main" id="{2CB037EA-77D3-953F-D15D-C34F7175C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6477" y="4750828"/>
            <a:ext cx="357505" cy="3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 descr="A bird flying over a city&#10;&#10;Description automatically generated with medium confidence">
            <a:extLst>
              <a:ext uri="{FF2B5EF4-FFF2-40B4-BE49-F238E27FC236}">
                <a16:creationId xmlns:a16="http://schemas.microsoft.com/office/drawing/2014/main" id="{6C27E2E1-23B8-5863-18F7-7D9654C8F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89972" l="647" r="99461">
                        <a14:foregroundMark x1="11240" y1="44157" x2="7493" y2="50344"/>
                        <a14:foregroundMark x1="7493" y1="50344" x2="8086" y2="54185"/>
                        <a14:foregroundMark x1="9892" y1="51759" x2="9892" y2="51759"/>
                        <a14:foregroundMark x1="9892" y1="51759" x2="9892" y2="51759"/>
                        <a14:foregroundMark x1="9892" y1="51759" x2="9892" y2="51759"/>
                        <a14:foregroundMark x1="89164" y1="37930" x2="89164" y2="37930"/>
                        <a14:foregroundMark x1="89164" y1="38213" x2="90033" y2="41280"/>
                        <a14:foregroundMark x1="93693" y1="54185" x2="96307" y2="56490"/>
                        <a14:foregroundMark x1="95040" y1="54468" x2="95849" y2="54064"/>
                        <a14:foregroundMark x1="98652" y1="54064" x2="98922" y2="54064"/>
                        <a14:foregroundMark x1="99461" y1="54064" x2="99461" y2="54064"/>
                        <a14:foregroundMark x1="99461" y1="54064" x2="99461" y2="54064"/>
                        <a14:foregroundMark x1="99461" y1="54064" x2="99461" y2="54064"/>
                        <a14:foregroundMark x1="5903" y1="56692" x2="5903" y2="56692"/>
                        <a14:foregroundMark x1="5903" y1="56692" x2="5903" y2="56692"/>
                        <a14:foregroundMark x1="5903" y1="56692" x2="5903" y2="56692"/>
                        <a14:foregroundMark x1="5714" y1="56571" x2="5714" y2="56571"/>
                        <a14:foregroundMark x1="5526" y1="56409" x2="5526" y2="56409"/>
                        <a14:foregroundMark x1="5526" y1="56409" x2="5526" y2="56409"/>
                        <a14:foregroundMark x1="5526" y1="56409" x2="4178" y2="56005"/>
                        <a14:foregroundMark x1="1833" y1="55358" x2="1294" y2="55075"/>
                        <a14:foregroundMark x1="647" y1="54953" x2="647" y2="54953"/>
                        <a14:foregroundMark x1="647" y1="54792" x2="647" y2="54792"/>
                        <a14:foregroundMark x1="647" y1="54792" x2="647" y2="54792"/>
                        <a14:foregroundMark x1="33288" y1="42580" x2="33288" y2="42580"/>
                        <a14:foregroundMark x1="33288" y1="42580" x2="37547" y2="50869"/>
                        <a14:foregroundMark x1="37547" y1="50869" x2="37547" y2="50869"/>
                        <a14:foregroundMark x1="6523" y1="78002" x2="87817" y2="85645"/>
                        <a14:foregroundMark x1="87817" y1="85645" x2="95633" y2="84998"/>
                        <a14:foregroundMark x1="95633" y1="84998" x2="96011" y2="84351"/>
                        <a14:foregroundMark x1="96011" y1="84351" x2="99461" y2="80833"/>
                        <a14:foregroundMark x1="14582" y1="43672" x2="12318" y2="39749"/>
                        <a14:foregroundMark x1="13504" y1="37727" x2="13504" y2="37727"/>
                        <a14:foregroundMark x1="13585" y1="58471" x2="19191" y2="58714"/>
                        <a14:backgroundMark x1="13585" y1="29236" x2="4205" y2="34412"/>
                        <a14:backgroundMark x1="79677" y1="21674" x2="6442" y2="16498"/>
                        <a14:backgroundMark x1="5283" y1="16660" x2="5283" y2="16660"/>
                        <a14:backgroundMark x1="76954" y1="30247" x2="70809" y2="35584"/>
                        <a14:backgroundMark x1="70809" y1="35584" x2="54394" y2="35746"/>
                        <a14:backgroundMark x1="54394" y1="35746" x2="47412" y2="40882"/>
                        <a14:backgroundMark x1="47412" y1="40882" x2="46658" y2="42175"/>
                        <a14:backgroundMark x1="95391" y1="41245" x2="99461" y2="43833"/>
                        <a14:backgroundMark x1="99461" y1="43833" x2="99461" y2="43833"/>
                        <a14:backgroundMark x1="92237" y1="43955" x2="92237" y2="43955"/>
                        <a14:backgroundMark x1="92237" y1="43955" x2="92237" y2="43955"/>
                        <a14:backgroundMark x1="90782" y1="42742" x2="90782" y2="42742"/>
                        <a14:backgroundMark x1="90782" y1="42175" x2="92399" y2="45977"/>
                        <a14:backgroundMark x1="92776" y1="47190" x2="92776" y2="47190"/>
                        <a14:backgroundMark x1="93046" y1="47594" x2="93046" y2="47594"/>
                        <a14:backgroundMark x1="93127" y1="47877" x2="93127" y2="47877"/>
                        <a14:backgroundMark x1="93127" y1="47877" x2="93127" y2="47877"/>
                        <a14:backgroundMark x1="93127" y1="47877" x2="93127" y2="47877"/>
                        <a14:backgroundMark x1="93127" y1="47877" x2="93127" y2="47877"/>
                        <a14:backgroundMark x1="90593" y1="41933" x2="92049" y2="47068"/>
                        <a14:backgroundMark x1="90485" y1="43267" x2="90782" y2="44521"/>
                        <a14:backgroundMark x1="90323" y1="41124" x2="91725" y2="46745"/>
                        <a14:backgroundMark x1="91725" y1="46745" x2="91402" y2="45491"/>
                        <a14:backgroundMark x1="90162" y1="41367" x2="90162" y2="4136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84" t="20500" r="384" b="14929"/>
          <a:stretch/>
        </p:blipFill>
        <p:spPr>
          <a:xfrm>
            <a:off x="0" y="2039646"/>
            <a:ext cx="12192000" cy="43760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DDE7295-8AFB-367A-E6AA-9D2C0CF37808}"/>
              </a:ext>
            </a:extLst>
          </p:cNvPr>
          <p:cNvCxnSpPr>
            <a:cxnSpLocks/>
          </p:cNvCxnSpPr>
          <p:nvPr/>
        </p:nvCxnSpPr>
        <p:spPr>
          <a:xfrm>
            <a:off x="2246187" y="1653033"/>
            <a:ext cx="0" cy="182848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587;p89">
            <a:extLst>
              <a:ext uri="{FF2B5EF4-FFF2-40B4-BE49-F238E27FC236}">
                <a16:creationId xmlns:a16="http://schemas.microsoft.com/office/drawing/2014/main" id="{6F2324C6-BCF3-C72E-BB21-3FC798549CE2}"/>
              </a:ext>
            </a:extLst>
          </p:cNvPr>
          <p:cNvSpPr/>
          <p:nvPr/>
        </p:nvSpPr>
        <p:spPr>
          <a:xfrm>
            <a:off x="1851385" y="698360"/>
            <a:ext cx="3187294" cy="589298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Pianificazione Strategica e PNRR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097B8CB8-9749-5E56-A89E-6CB1FD9CABE1}"/>
              </a:ext>
            </a:extLst>
          </p:cNvPr>
          <p:cNvSpPr txBox="1">
            <a:spLocks/>
          </p:cNvSpPr>
          <p:nvPr/>
        </p:nvSpPr>
        <p:spPr>
          <a:xfrm>
            <a:off x="507747" y="133963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5</a:t>
            </a:r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. La Governance del PNRR di Roma Capitale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66E79FC-414E-EAEB-95DF-37715CF43565}"/>
              </a:ext>
            </a:extLst>
          </p:cNvPr>
          <p:cNvCxnSpPr>
            <a:cxnSpLocks/>
          </p:cNvCxnSpPr>
          <p:nvPr/>
        </p:nvCxnSpPr>
        <p:spPr>
          <a:xfrm flipH="1" flipV="1">
            <a:off x="1106123" y="2432205"/>
            <a:ext cx="6462" cy="3008165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4">
            <a:extLst>
              <a:ext uri="{FF2B5EF4-FFF2-40B4-BE49-F238E27FC236}">
                <a16:creationId xmlns:a16="http://schemas.microsoft.com/office/drawing/2014/main" id="{27A2881C-1B58-C6DF-2F50-5D64474CB8F0}"/>
              </a:ext>
            </a:extLst>
          </p:cNvPr>
          <p:cNvSpPr/>
          <p:nvPr/>
        </p:nvSpPr>
        <p:spPr>
          <a:xfrm>
            <a:off x="1351532" y="2606551"/>
            <a:ext cx="2577935" cy="711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9122C"/>
            </a:solidFill>
            <a:prstDash val="sysDot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Ufficio </a:t>
            </a:r>
            <a:r>
              <a:rPr lang="it-IT" sz="900" b="1" i="1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</a:t>
            </a:r>
            <a:r>
              <a:rPr kumimoji="0" lang="it-IT" sz="9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oord</a:t>
            </a:r>
            <a:r>
              <a:rPr lang="it-IT" sz="900" b="1" i="1" err="1">
                <a:solidFill>
                  <a:prstClr val="black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inamento</a:t>
            </a: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Attuazione e Monitoraggio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678C7F-C9D1-A356-18EB-6A67B39F0F04}"/>
              </a:ext>
            </a:extLst>
          </p:cNvPr>
          <p:cNvCxnSpPr>
            <a:cxnSpLocks/>
          </p:cNvCxnSpPr>
          <p:nvPr/>
        </p:nvCxnSpPr>
        <p:spPr>
          <a:xfrm>
            <a:off x="2246187" y="1665640"/>
            <a:ext cx="2500633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87;p89">
            <a:extLst>
              <a:ext uri="{FF2B5EF4-FFF2-40B4-BE49-F238E27FC236}">
                <a16:creationId xmlns:a16="http://schemas.microsoft.com/office/drawing/2014/main" id="{B15DD9F6-CC8F-98B4-671D-F3344DD7D1B4}"/>
              </a:ext>
            </a:extLst>
          </p:cNvPr>
          <p:cNvSpPr/>
          <p:nvPr/>
        </p:nvSpPr>
        <p:spPr>
          <a:xfrm>
            <a:off x="3590848" y="1849974"/>
            <a:ext cx="2284314" cy="583495"/>
          </a:xfrm>
          <a:prstGeom prst="rect">
            <a:avLst/>
          </a:prstGeom>
          <a:solidFill>
            <a:srgbClr val="79122C">
              <a:alpha val="10000"/>
            </a:srgbClr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Direzione Pianificazione Strategica Monitoraggio e Valutazione degli Interventi</a:t>
            </a:r>
          </a:p>
        </p:txBody>
      </p:sp>
      <p:sp>
        <p:nvSpPr>
          <p:cNvPr id="24" name="Google Shape;3587;p89">
            <a:extLst>
              <a:ext uri="{FF2B5EF4-FFF2-40B4-BE49-F238E27FC236}">
                <a16:creationId xmlns:a16="http://schemas.microsoft.com/office/drawing/2014/main" id="{6D3766B1-FFAC-3713-F6B7-42531E8A85F5}"/>
              </a:ext>
            </a:extLst>
          </p:cNvPr>
          <p:cNvSpPr/>
          <p:nvPr/>
        </p:nvSpPr>
        <p:spPr>
          <a:xfrm>
            <a:off x="1106433" y="1848709"/>
            <a:ext cx="2286000" cy="583495"/>
          </a:xfrm>
          <a:prstGeom prst="rect">
            <a:avLst/>
          </a:prstGeom>
          <a:solidFill>
            <a:srgbClr val="79122C">
              <a:alpha val="10000"/>
            </a:srgbClr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Direzione PNRR e Finanziamenti Europei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287B56-B26B-13F7-085B-C146567EB40D}"/>
              </a:ext>
            </a:extLst>
          </p:cNvPr>
          <p:cNvCxnSpPr>
            <a:cxnSpLocks/>
          </p:cNvCxnSpPr>
          <p:nvPr/>
        </p:nvCxnSpPr>
        <p:spPr>
          <a:xfrm>
            <a:off x="4738353" y="1665861"/>
            <a:ext cx="0" cy="182848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4">
            <a:extLst>
              <a:ext uri="{FF2B5EF4-FFF2-40B4-BE49-F238E27FC236}">
                <a16:creationId xmlns:a16="http://schemas.microsoft.com/office/drawing/2014/main" id="{EB9ECDD5-382E-5668-75A0-E09FCBD4AE7E}"/>
              </a:ext>
            </a:extLst>
          </p:cNvPr>
          <p:cNvSpPr/>
          <p:nvPr/>
        </p:nvSpPr>
        <p:spPr>
          <a:xfrm>
            <a:off x="1351532" y="3420127"/>
            <a:ext cx="2577935" cy="711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9122C"/>
            </a:solidFill>
            <a:prstDash val="sysDot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Ufficio Gestione e Monitoraggio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Attuazione</a:t>
            </a:r>
          </a:p>
        </p:txBody>
      </p:sp>
      <p:sp>
        <p:nvSpPr>
          <p:cNvPr id="64" name="Rectangle 24">
            <a:extLst>
              <a:ext uri="{FF2B5EF4-FFF2-40B4-BE49-F238E27FC236}">
                <a16:creationId xmlns:a16="http://schemas.microsoft.com/office/drawing/2014/main" id="{09DCB274-F4FD-C28D-2A72-E866745F42DA}"/>
              </a:ext>
            </a:extLst>
          </p:cNvPr>
          <p:cNvSpPr/>
          <p:nvPr/>
        </p:nvSpPr>
        <p:spPr>
          <a:xfrm>
            <a:off x="1351532" y="4241915"/>
            <a:ext cx="2577935" cy="711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9122C"/>
            </a:solidFill>
            <a:prstDash val="sysDot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Ufficio Rendicontazione e Controllo</a:t>
            </a:r>
          </a:p>
        </p:txBody>
      </p:sp>
      <p:sp>
        <p:nvSpPr>
          <p:cNvPr id="65" name="Rectangle 24">
            <a:extLst>
              <a:ext uri="{FF2B5EF4-FFF2-40B4-BE49-F238E27FC236}">
                <a16:creationId xmlns:a16="http://schemas.microsoft.com/office/drawing/2014/main" id="{1296945D-7A5E-B067-FFCD-4BDFAC1597AF}"/>
              </a:ext>
            </a:extLst>
          </p:cNvPr>
          <p:cNvSpPr/>
          <p:nvPr/>
        </p:nvSpPr>
        <p:spPr>
          <a:xfrm>
            <a:off x="1351532" y="5089002"/>
            <a:ext cx="2577935" cy="711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79122C"/>
            </a:solidFill>
            <a:prstDash val="sysDot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Ufficio Fondi Diretti</a:t>
            </a: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4A2ADEC0-086C-285F-882A-B71FA39BA489}"/>
              </a:ext>
            </a:extLst>
          </p:cNvPr>
          <p:cNvCxnSpPr>
            <a:cxnSpLocks/>
          </p:cNvCxnSpPr>
          <p:nvPr/>
        </p:nvCxnSpPr>
        <p:spPr>
          <a:xfrm flipH="1">
            <a:off x="1105814" y="3763318"/>
            <a:ext cx="245721" cy="0"/>
          </a:xfrm>
          <a:prstGeom prst="straightConnector1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E930FB07-3E31-69E6-1DDA-10436BD44E36}"/>
              </a:ext>
            </a:extLst>
          </p:cNvPr>
          <p:cNvCxnSpPr>
            <a:cxnSpLocks/>
          </p:cNvCxnSpPr>
          <p:nvPr/>
        </p:nvCxnSpPr>
        <p:spPr>
          <a:xfrm flipH="1">
            <a:off x="1100877" y="4593736"/>
            <a:ext cx="250660" cy="2665"/>
          </a:xfrm>
          <a:prstGeom prst="straightConnector1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94C7DC07-3EA4-3DD7-F902-77D265BA38AA}"/>
              </a:ext>
            </a:extLst>
          </p:cNvPr>
          <p:cNvCxnSpPr>
            <a:cxnSpLocks/>
          </p:cNvCxnSpPr>
          <p:nvPr/>
        </p:nvCxnSpPr>
        <p:spPr>
          <a:xfrm flipH="1">
            <a:off x="1112585" y="5430943"/>
            <a:ext cx="238840" cy="0"/>
          </a:xfrm>
          <a:prstGeom prst="straightConnector1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A31E32CD-2760-731A-9116-118F8F8995DD}"/>
              </a:ext>
            </a:extLst>
          </p:cNvPr>
          <p:cNvCxnSpPr>
            <a:cxnSpLocks/>
          </p:cNvCxnSpPr>
          <p:nvPr/>
        </p:nvCxnSpPr>
        <p:spPr>
          <a:xfrm flipH="1">
            <a:off x="1105814" y="2974836"/>
            <a:ext cx="245721" cy="0"/>
          </a:xfrm>
          <a:prstGeom prst="straightConnector1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826B555-8D93-1C05-F3BB-BCF655A4955D}"/>
              </a:ext>
            </a:extLst>
          </p:cNvPr>
          <p:cNvCxnSpPr>
            <a:cxnSpLocks/>
          </p:cNvCxnSpPr>
          <p:nvPr/>
        </p:nvCxnSpPr>
        <p:spPr>
          <a:xfrm>
            <a:off x="4450230" y="985772"/>
            <a:ext cx="2649600" cy="6206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27D5CF1-FFC8-5EB0-5D5D-3AF6E7EBEE1B}"/>
              </a:ext>
            </a:extLst>
          </p:cNvPr>
          <p:cNvCxnSpPr>
            <a:cxnSpLocks/>
          </p:cNvCxnSpPr>
          <p:nvPr/>
        </p:nvCxnSpPr>
        <p:spPr>
          <a:xfrm flipH="1" flipV="1">
            <a:off x="7089200" y="847628"/>
            <a:ext cx="20346" cy="5158664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Google Shape;3587;p89">
            <a:extLst>
              <a:ext uri="{FF2B5EF4-FFF2-40B4-BE49-F238E27FC236}">
                <a16:creationId xmlns:a16="http://schemas.microsoft.com/office/drawing/2014/main" id="{31DAFB24-4A51-C941-58EA-614070BAD927}"/>
              </a:ext>
            </a:extLst>
          </p:cNvPr>
          <p:cNvSpPr/>
          <p:nvPr/>
        </p:nvSpPr>
        <p:spPr>
          <a:xfrm>
            <a:off x="7647579" y="635708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Coordinamento Sviluppo Infrastrutture e Manutenzione Urbana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0" name="Google Shape;3587;p89">
            <a:extLst>
              <a:ext uri="{FF2B5EF4-FFF2-40B4-BE49-F238E27FC236}">
                <a16:creationId xmlns:a16="http://schemas.microsoft.com/office/drawing/2014/main" id="{C6DCFCF4-0969-2CAD-47AF-87B2462ED1E4}"/>
              </a:ext>
            </a:extLst>
          </p:cNvPr>
          <p:cNvSpPr/>
          <p:nvPr/>
        </p:nvSpPr>
        <p:spPr>
          <a:xfrm>
            <a:off x="7647579" y="1209171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Grandi Eventi, Sport, Turismo e Moda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1" name="Google Shape;3587;p89">
            <a:extLst>
              <a:ext uri="{FF2B5EF4-FFF2-40B4-BE49-F238E27FC236}">
                <a16:creationId xmlns:a16="http://schemas.microsoft.com/office/drawing/2014/main" id="{095B6B0F-0A73-67DF-3EEF-37FCDF0E5D97}"/>
              </a:ext>
            </a:extLst>
          </p:cNvPr>
          <p:cNvSpPr/>
          <p:nvPr/>
        </p:nvSpPr>
        <p:spPr>
          <a:xfrm>
            <a:off x="7647579" y="1782634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Mobilità Sostenibile e Trasporti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2" name="Google Shape;3587;p89">
            <a:extLst>
              <a:ext uri="{FF2B5EF4-FFF2-40B4-BE49-F238E27FC236}">
                <a16:creationId xmlns:a16="http://schemas.microsoft.com/office/drawing/2014/main" id="{1E4917B1-8601-0C79-BDE0-122DAC174933}"/>
              </a:ext>
            </a:extLst>
          </p:cNvPr>
          <p:cNvSpPr/>
          <p:nvPr/>
        </p:nvSpPr>
        <p:spPr>
          <a:xfrm>
            <a:off x="7647579" y="2356097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Politiche Sociali e Salute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3" name="Google Shape;3587;p89">
            <a:extLst>
              <a:ext uri="{FF2B5EF4-FFF2-40B4-BE49-F238E27FC236}">
                <a16:creationId xmlns:a16="http://schemas.microsoft.com/office/drawing/2014/main" id="{ECBAA72E-EF93-1595-3B49-F63BD94BEE7D}"/>
              </a:ext>
            </a:extLst>
          </p:cNvPr>
          <p:cNvSpPr/>
          <p:nvPr/>
        </p:nvSpPr>
        <p:spPr>
          <a:xfrm>
            <a:off x="7647579" y="2929560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Scuola, Lavoro e Formazione professionale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4" name="Google Shape;3587;p89">
            <a:extLst>
              <a:ext uri="{FF2B5EF4-FFF2-40B4-BE49-F238E27FC236}">
                <a16:creationId xmlns:a16="http://schemas.microsoft.com/office/drawing/2014/main" id="{298899A7-79D0-909F-8954-B2E96F6D45DC}"/>
              </a:ext>
            </a:extLst>
          </p:cNvPr>
          <p:cNvSpPr/>
          <p:nvPr/>
        </p:nvSpPr>
        <p:spPr>
          <a:xfrm>
            <a:off x="7647579" y="3503023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Ciclo dei Rifiuti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Google Shape;3587;p89">
            <a:extLst>
              <a:ext uri="{FF2B5EF4-FFF2-40B4-BE49-F238E27FC236}">
                <a16:creationId xmlns:a16="http://schemas.microsoft.com/office/drawing/2014/main" id="{D0235810-F004-B6F7-87BC-8AA260B1BCED}"/>
              </a:ext>
            </a:extLst>
          </p:cNvPr>
          <p:cNvSpPr/>
          <p:nvPr/>
        </p:nvSpPr>
        <p:spPr>
          <a:xfrm>
            <a:off x="7647579" y="4076486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Trasformazione Digitale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6" name="Google Shape;3587;p89">
            <a:extLst>
              <a:ext uri="{FF2B5EF4-FFF2-40B4-BE49-F238E27FC236}">
                <a16:creationId xmlns:a16="http://schemas.microsoft.com/office/drawing/2014/main" id="{AC170F1A-6D1E-370F-1384-C8D2159529E8}"/>
              </a:ext>
            </a:extLst>
          </p:cNvPr>
          <p:cNvSpPr/>
          <p:nvPr/>
        </p:nvSpPr>
        <p:spPr>
          <a:xfrm>
            <a:off x="7647579" y="4649949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Programmazione e Attuazione Urbanistica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7" name="Google Shape;3587;p89">
            <a:extLst>
              <a:ext uri="{FF2B5EF4-FFF2-40B4-BE49-F238E27FC236}">
                <a16:creationId xmlns:a16="http://schemas.microsoft.com/office/drawing/2014/main" id="{C35B2730-5C17-96E7-A807-778EF7B74FCB}"/>
              </a:ext>
            </a:extLst>
          </p:cNvPr>
          <p:cNvSpPr/>
          <p:nvPr/>
        </p:nvSpPr>
        <p:spPr>
          <a:xfrm>
            <a:off x="7647579" y="5223412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Attività Culturali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9" name="Google Shape;3587;p89">
            <a:extLst>
              <a:ext uri="{FF2B5EF4-FFF2-40B4-BE49-F238E27FC236}">
                <a16:creationId xmlns:a16="http://schemas.microsoft.com/office/drawing/2014/main" id="{F9C1E3AB-468B-2A25-13CB-115F1E765332}"/>
              </a:ext>
            </a:extLst>
          </p:cNvPr>
          <p:cNvSpPr/>
          <p:nvPr/>
        </p:nvSpPr>
        <p:spPr>
          <a:xfrm>
            <a:off x="7647579" y="5796872"/>
            <a:ext cx="3528000" cy="432000"/>
          </a:xfrm>
          <a:prstGeom prst="rect">
            <a:avLst/>
          </a:prstGeom>
          <a:solidFill>
            <a:srgbClr val="79122C"/>
          </a:solidFill>
          <a:ln w="28575">
            <a:solidFill>
              <a:srgbClr val="79122C"/>
            </a:solidFill>
            <a:prstDash val="soli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  <a:sym typeface="Arial"/>
              </a:rPr>
              <a:t>Dipartimento Cybersecurity e Sicurezza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9E37D60A-8A2E-BBA7-DD9C-ED99BD6193D4}"/>
              </a:ext>
            </a:extLst>
          </p:cNvPr>
          <p:cNvCxnSpPr>
            <a:cxnSpLocks/>
          </p:cNvCxnSpPr>
          <p:nvPr/>
        </p:nvCxnSpPr>
        <p:spPr>
          <a:xfrm>
            <a:off x="7102295" y="1425171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42">
            <a:extLst>
              <a:ext uri="{FF2B5EF4-FFF2-40B4-BE49-F238E27FC236}">
                <a16:creationId xmlns:a16="http://schemas.microsoft.com/office/drawing/2014/main" id="{A8CBE57B-BC20-3DC6-CC30-0FA10DABDF08}"/>
              </a:ext>
            </a:extLst>
          </p:cNvPr>
          <p:cNvCxnSpPr>
            <a:cxnSpLocks/>
          </p:cNvCxnSpPr>
          <p:nvPr/>
        </p:nvCxnSpPr>
        <p:spPr>
          <a:xfrm>
            <a:off x="7102295" y="4350870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42">
            <a:extLst>
              <a:ext uri="{FF2B5EF4-FFF2-40B4-BE49-F238E27FC236}">
                <a16:creationId xmlns:a16="http://schemas.microsoft.com/office/drawing/2014/main" id="{FAB67D57-614C-9488-3BF1-F52F14B86C3D}"/>
              </a:ext>
            </a:extLst>
          </p:cNvPr>
          <p:cNvCxnSpPr>
            <a:cxnSpLocks/>
          </p:cNvCxnSpPr>
          <p:nvPr/>
        </p:nvCxnSpPr>
        <p:spPr>
          <a:xfrm>
            <a:off x="7102295" y="5439412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2">
            <a:extLst>
              <a:ext uri="{FF2B5EF4-FFF2-40B4-BE49-F238E27FC236}">
                <a16:creationId xmlns:a16="http://schemas.microsoft.com/office/drawing/2014/main" id="{4294322A-7CD8-07E4-6679-7BA6F6D52397}"/>
              </a:ext>
            </a:extLst>
          </p:cNvPr>
          <p:cNvCxnSpPr>
            <a:cxnSpLocks/>
          </p:cNvCxnSpPr>
          <p:nvPr/>
        </p:nvCxnSpPr>
        <p:spPr>
          <a:xfrm>
            <a:off x="7102295" y="5997617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42">
            <a:extLst>
              <a:ext uri="{FF2B5EF4-FFF2-40B4-BE49-F238E27FC236}">
                <a16:creationId xmlns:a16="http://schemas.microsoft.com/office/drawing/2014/main" id="{40CEC80E-CEC6-0BC2-F0B1-BF82E14349E4}"/>
              </a:ext>
            </a:extLst>
          </p:cNvPr>
          <p:cNvCxnSpPr>
            <a:cxnSpLocks/>
          </p:cNvCxnSpPr>
          <p:nvPr/>
        </p:nvCxnSpPr>
        <p:spPr>
          <a:xfrm>
            <a:off x="7102295" y="4865949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42">
            <a:extLst>
              <a:ext uri="{FF2B5EF4-FFF2-40B4-BE49-F238E27FC236}">
                <a16:creationId xmlns:a16="http://schemas.microsoft.com/office/drawing/2014/main" id="{34893330-975D-33CD-5E44-C0B23B7A2D69}"/>
              </a:ext>
            </a:extLst>
          </p:cNvPr>
          <p:cNvCxnSpPr>
            <a:cxnSpLocks/>
          </p:cNvCxnSpPr>
          <p:nvPr/>
        </p:nvCxnSpPr>
        <p:spPr>
          <a:xfrm>
            <a:off x="7102295" y="3731957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2">
            <a:extLst>
              <a:ext uri="{FF2B5EF4-FFF2-40B4-BE49-F238E27FC236}">
                <a16:creationId xmlns:a16="http://schemas.microsoft.com/office/drawing/2014/main" id="{253A4034-BFA2-F4CB-C0A3-7196701A2AE2}"/>
              </a:ext>
            </a:extLst>
          </p:cNvPr>
          <p:cNvCxnSpPr>
            <a:cxnSpLocks/>
          </p:cNvCxnSpPr>
          <p:nvPr/>
        </p:nvCxnSpPr>
        <p:spPr>
          <a:xfrm>
            <a:off x="7102295" y="3148870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2">
            <a:extLst>
              <a:ext uri="{FF2B5EF4-FFF2-40B4-BE49-F238E27FC236}">
                <a16:creationId xmlns:a16="http://schemas.microsoft.com/office/drawing/2014/main" id="{FA4C15F2-E7CD-5265-C2EC-6477EA657369}"/>
              </a:ext>
            </a:extLst>
          </p:cNvPr>
          <p:cNvCxnSpPr>
            <a:cxnSpLocks/>
          </p:cNvCxnSpPr>
          <p:nvPr/>
        </p:nvCxnSpPr>
        <p:spPr>
          <a:xfrm>
            <a:off x="7102295" y="2576507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42">
            <a:extLst>
              <a:ext uri="{FF2B5EF4-FFF2-40B4-BE49-F238E27FC236}">
                <a16:creationId xmlns:a16="http://schemas.microsoft.com/office/drawing/2014/main" id="{740BC08A-778E-5439-F9D3-AF58DF301B30}"/>
              </a:ext>
            </a:extLst>
          </p:cNvPr>
          <p:cNvCxnSpPr>
            <a:cxnSpLocks/>
          </p:cNvCxnSpPr>
          <p:nvPr/>
        </p:nvCxnSpPr>
        <p:spPr>
          <a:xfrm>
            <a:off x="7102295" y="2012876"/>
            <a:ext cx="535210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42">
            <a:extLst>
              <a:ext uri="{FF2B5EF4-FFF2-40B4-BE49-F238E27FC236}">
                <a16:creationId xmlns:a16="http://schemas.microsoft.com/office/drawing/2014/main" id="{B5DA8E74-6FD5-CA39-6F6F-6374BB618A67}"/>
              </a:ext>
            </a:extLst>
          </p:cNvPr>
          <p:cNvCxnSpPr>
            <a:cxnSpLocks/>
          </p:cNvCxnSpPr>
          <p:nvPr/>
        </p:nvCxnSpPr>
        <p:spPr>
          <a:xfrm>
            <a:off x="7089200" y="851708"/>
            <a:ext cx="548305" cy="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88B069-4F0A-DF84-EBC0-6039AC5EDE8D}"/>
              </a:ext>
            </a:extLst>
          </p:cNvPr>
          <p:cNvCxnSpPr>
            <a:cxnSpLocks/>
          </p:cNvCxnSpPr>
          <p:nvPr/>
        </p:nvCxnSpPr>
        <p:spPr>
          <a:xfrm>
            <a:off x="3496503" y="1301880"/>
            <a:ext cx="0" cy="363760"/>
          </a:xfrm>
          <a:prstGeom prst="line">
            <a:avLst/>
          </a:prstGeom>
          <a:ln w="19050">
            <a:solidFill>
              <a:srgbClr val="7912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88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3E95E9A-14DC-B4E4-221F-27B600C80895}"/>
              </a:ext>
            </a:extLst>
          </p:cNvPr>
          <p:cNvSpPr txBox="1">
            <a:spLocks/>
          </p:cNvSpPr>
          <p:nvPr/>
        </p:nvSpPr>
        <p:spPr>
          <a:xfrm>
            <a:off x="545347" y="142084"/>
            <a:ext cx="10769600" cy="41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Considerazioni generali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50DC-70E3-1275-F5B5-984612081E1F}"/>
              </a:ext>
            </a:extLst>
          </p:cNvPr>
          <p:cNvSpPr txBox="1"/>
          <p:nvPr/>
        </p:nvSpPr>
        <p:spPr>
          <a:xfrm>
            <a:off x="619431" y="1408160"/>
            <a:ext cx="7885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0" dirty="0">
                <a:solidFill>
                  <a:srgbClr val="78122B"/>
                </a:solidFill>
                <a:latin typeface="Montserrat" panose="00000500000000000000" pitchFamily="2" charset="0"/>
                <a:ea typeface="+mn-ea"/>
                <a:cs typeface="Segoe UI" panose="020B0502040204020203" pitchFamily="34" charset="0"/>
              </a:rPr>
              <a:t>Assenza di un Agenda Urbana Nazionale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44D98-38CD-1EC7-1EB0-0F54CA2EE768}"/>
              </a:ext>
            </a:extLst>
          </p:cNvPr>
          <p:cNvSpPr txBox="1"/>
          <p:nvPr/>
        </p:nvSpPr>
        <p:spPr>
          <a:xfrm>
            <a:off x="619431" y="2829693"/>
            <a:ext cx="10111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Eccessiva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frammentazione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bandi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PNRR</a:t>
            </a:r>
            <a:r>
              <a:rPr lang="en-US" sz="2000" dirty="0">
                <a:latin typeface="Montserrat" panose="00000500000000000000" pitchFamily="2" charset="0"/>
              </a:rPr>
              <a:t> e </a:t>
            </a:r>
            <a:r>
              <a:rPr lang="en-US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non-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neutralità</a:t>
            </a:r>
            <a:endParaRPr lang="en-US" sz="2000" dirty="0">
              <a:solidFill>
                <a:srgbClr val="78122B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87246-C1F6-B241-07FE-031FFEF9987E}"/>
              </a:ext>
            </a:extLst>
          </p:cNvPr>
          <p:cNvSpPr txBox="1"/>
          <p:nvPr/>
        </p:nvSpPr>
        <p:spPr>
          <a:xfrm>
            <a:off x="619431" y="3404456"/>
            <a:ext cx="8036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Eccessiva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compressione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dei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tempi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di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realizzazione</a:t>
            </a:r>
            <a:endParaRPr lang="en-US" sz="2000" dirty="0">
              <a:solidFill>
                <a:srgbClr val="78122B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45947-F349-D9E8-9746-7C779C858D31}"/>
              </a:ext>
            </a:extLst>
          </p:cNvPr>
          <p:cNvSpPr txBox="1"/>
          <p:nvPr/>
        </p:nvSpPr>
        <p:spPr>
          <a:xfrm>
            <a:off x="619431" y="2075262"/>
            <a:ext cx="10447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Approccio bandi (PNRR) Vs approccio pianificazione (PN Metro Plus, DL Aiuti, </a:t>
            </a:r>
            <a:r>
              <a:rPr lang="it-IT" sz="2000" dirty="0" err="1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etc</a:t>
            </a:r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)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A36F1-E6E7-ABA1-8EBB-3CC7B1834BF2}"/>
              </a:ext>
            </a:extLst>
          </p:cNvPr>
          <p:cNvSpPr txBox="1"/>
          <p:nvPr/>
        </p:nvSpPr>
        <p:spPr>
          <a:xfrm>
            <a:off x="619431" y="4076568"/>
            <a:ext cx="1076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Inflazione, scarsità materie prime, pressione eccessiva e simultanea sul mercato (opere, beni e servizi)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C8F1B19-6CD8-C3A5-1E86-E9E47D666555}"/>
              </a:ext>
            </a:extLst>
          </p:cNvPr>
          <p:cNvSpPr txBox="1"/>
          <p:nvPr/>
        </p:nvSpPr>
        <p:spPr>
          <a:xfrm>
            <a:off x="619431" y="4923333"/>
            <a:ext cx="1076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78122B"/>
                </a:solidFill>
                <a:latin typeface="Montserrat" panose="00000500000000000000" pitchFamily="2" charset="0"/>
                <a:cs typeface="Segoe UI" panose="020B0502040204020203" pitchFamily="34" charset="0"/>
              </a:rPr>
              <a:t>Difficoltà di reperimento risorse umane e vincolo di assistenza tecnica</a:t>
            </a:r>
          </a:p>
        </p:txBody>
      </p:sp>
    </p:spTree>
    <p:extLst>
      <p:ext uri="{BB962C8B-B14F-4D97-AF65-F5344CB8AC3E}">
        <p14:creationId xmlns:p14="http://schemas.microsoft.com/office/powerpoint/2010/main" val="146985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72179a-693a-4767-874c-935bdc77d781">
      <Terms xmlns="http://schemas.microsoft.com/office/infopath/2007/PartnerControls"/>
    </lcf76f155ced4ddcb4097134ff3c332f>
    <TaxCatchAll xmlns="5b6fb746-084d-48d4-b5a4-43650cc0592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B57A43E8143347A77F0646A96FDE4E" ma:contentTypeVersion="12" ma:contentTypeDescription="Create a new document." ma:contentTypeScope="" ma:versionID="ae35e9594496150c15ee8d3521d664bd">
  <xsd:schema xmlns:xsd="http://www.w3.org/2001/XMLSchema" xmlns:xs="http://www.w3.org/2001/XMLSchema" xmlns:p="http://schemas.microsoft.com/office/2006/metadata/properties" xmlns:ns2="d572179a-693a-4767-874c-935bdc77d781" xmlns:ns3="5b6fb746-084d-48d4-b5a4-43650cc0592f" targetNamespace="http://schemas.microsoft.com/office/2006/metadata/properties" ma:root="true" ma:fieldsID="e5d87986362a22a4b44d0a9f326abe2b" ns2:_="" ns3:_="">
    <xsd:import namespace="d572179a-693a-4767-874c-935bdc77d781"/>
    <xsd:import namespace="5b6fb746-084d-48d4-b5a4-43650cc059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2179a-693a-4767-874c-935bdc77d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fa98f0a-f547-4eed-b884-85c87cd841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fb746-084d-48d4-b5a4-43650cc0592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1b2a312-51ef-43b2-8f6d-c41fd095b1e4}" ma:internalName="TaxCatchAll" ma:showField="CatchAllData" ma:web="5b6fb746-084d-48d4-b5a4-43650cc059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7CCD3-C6ED-409D-8CC0-B8BA0F966252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5b6fb746-084d-48d4-b5a4-43650cc0592f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d572179a-693a-4767-874c-935bdc77d78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CFB0CE-D298-4EA5-AB60-342A97FAD6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4A0A2-8A24-4F9E-859B-1FF70EA9E61D}">
  <ds:schemaRefs>
    <ds:schemaRef ds:uri="5b6fb746-084d-48d4-b5a4-43650cc0592f"/>
    <ds:schemaRef ds:uri="d572179a-693a-4767-874c-935bdc77d7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976</Words>
  <Application>Microsoft Office PowerPoint</Application>
  <PresentationFormat>Widescreen</PresentationFormat>
  <Paragraphs>140</Paragraphs>
  <Slides>8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Montserrat</vt:lpstr>
      <vt:lpstr>Montserrat ExtraBold</vt:lpstr>
      <vt:lpstr>Segoe UI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Intellera Consulting S.r.l.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Zucchini</dc:creator>
  <cp:lastModifiedBy>BARBATO RAFFAELE</cp:lastModifiedBy>
  <cp:revision>22</cp:revision>
  <dcterms:created xsi:type="dcterms:W3CDTF">2023-05-08T14:13:52Z</dcterms:created>
  <dcterms:modified xsi:type="dcterms:W3CDTF">2023-05-12T10:28:15Z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0x010100D3B57A43E8143347A77F0646A96FDE4E</vt:lpwstr>
  </property>
  <property fmtid="{D5CDD505-2E9C-101B-9397-08002B2CF9AE}" pid="3" name="MediaServiceImageTags">
    <vt:lpwstr/>
  </property>
</Properties>
</file>